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260" r:id="rId6"/>
    <p:sldId id="265" r:id="rId7"/>
    <p:sldId id="294" r:id="rId8"/>
    <p:sldId id="279" r:id="rId9"/>
    <p:sldId id="295" r:id="rId10"/>
    <p:sldId id="261" r:id="rId11"/>
    <p:sldId id="285" r:id="rId12"/>
    <p:sldId id="281" r:id="rId13"/>
    <p:sldId id="296" r:id="rId14"/>
    <p:sldId id="271" r:id="rId15"/>
    <p:sldId id="290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6669F"/>
    <a:srgbClr val="FFFFFF"/>
    <a:srgbClr val="01ADED"/>
    <a:srgbClr val="086299"/>
    <a:srgbClr val="E8E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32" y="108"/>
      </p:cViewPr>
      <p:guideLst>
        <p:guide orient="horz" pos="2038"/>
        <p:guide pos="3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00F24-B92B-47A4-8371-3321ECECD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1F944-99F2-4AD0-A929-83833E9D27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5D1D-D6DB-40BD-8DC5-C2CB36030F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080-1471-4605-9F50-B065931AE5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5D1D-D6DB-40BD-8DC5-C2CB36030F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080-1471-4605-9F50-B065931AE5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5D1D-D6DB-40BD-8DC5-C2CB36030F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080-1471-4605-9F50-B065931AE5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gradFill>
          <a:gsLst>
            <a:gs pos="0">
              <a:srgbClr val="FFFFFF"/>
            </a:gs>
            <a:gs pos="100000">
              <a:srgbClr val="E8E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gradFill>
          <a:gsLst>
            <a:gs pos="0">
              <a:srgbClr val="FFFFFF"/>
            </a:gs>
            <a:gs pos="100000">
              <a:srgbClr val="E8E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5D1D-D6DB-40BD-8DC5-C2CB36030F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080-1471-4605-9F50-B065931AE5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5D1D-D6DB-40BD-8DC5-C2CB36030F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080-1471-4605-9F50-B065931AE5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5D1D-D6DB-40BD-8DC5-C2CB36030F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080-1471-4605-9F50-B065931AE5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5D1D-D6DB-40BD-8DC5-C2CB36030F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080-1471-4605-9F50-B065931AE5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5D1D-D6DB-40BD-8DC5-C2CB36030F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080-1471-4605-9F50-B065931AE5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5D1D-D6DB-40BD-8DC5-C2CB36030F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080-1471-4605-9F50-B065931AE5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5D1D-D6DB-40BD-8DC5-C2CB36030F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E7080-1471-4605-9F50-B065931AE5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8E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4229100" y="6170651"/>
            <a:ext cx="4016829" cy="4755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123430" y="4946650"/>
            <a:ext cx="5579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汇报人：杭州师范大学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卢博雅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66310" y="2096770"/>
            <a:ext cx="11397615" cy="17157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10000"/>
              </a:lnSpc>
            </a:pPr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</a:rPr>
              <a:t>指向深度学习的在线教学：</a:t>
            </a:r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</a:pPr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80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</a:rPr>
              <a:t>内涵、困境与策略</a:t>
            </a:r>
            <a:endParaRPr lang="zh-CN" altLang="en-US" sz="4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5405" y="1435735"/>
            <a:ext cx="3960522" cy="3764915"/>
            <a:chOff x="5322280" y="390377"/>
            <a:chExt cx="5757205" cy="5757205"/>
          </a:xfrm>
          <a:effectLst/>
        </p:grpSpPr>
        <p:sp>
          <p:nvSpPr>
            <p:cNvPr id="15" name="椭圆 14"/>
            <p:cNvSpPr/>
            <p:nvPr/>
          </p:nvSpPr>
          <p:spPr>
            <a:xfrm>
              <a:off x="5322280" y="390377"/>
              <a:ext cx="5757205" cy="5757205"/>
            </a:xfrm>
            <a:prstGeom prst="ellipse">
              <a:avLst/>
            </a:prstGeom>
            <a:noFill/>
            <a:ln w="1174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4000"/>
            </a:p>
          </p:txBody>
        </p:sp>
        <p:sp>
          <p:nvSpPr>
            <p:cNvPr id="16" name="椭圆 15"/>
            <p:cNvSpPr/>
            <p:nvPr/>
          </p:nvSpPr>
          <p:spPr>
            <a:xfrm>
              <a:off x="5378587" y="390377"/>
              <a:ext cx="5025174" cy="5224112"/>
            </a:xfrm>
            <a:prstGeom prst="ellipse">
              <a:avLst/>
            </a:prstGeom>
            <a:noFill/>
            <a:ln w="1174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4000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87660" y="2788160"/>
            <a:ext cx="1689735" cy="8299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pPr algn="l"/>
            <a:r>
              <a:rPr lang="en-US" altLang="zh-CN" sz="4800" b="1" dirty="0">
                <a:latin typeface="+mj-lt"/>
              </a:rPr>
              <a:t>TOPIC</a:t>
            </a:r>
            <a:endParaRPr lang="en-US" altLang="zh-CN" sz="48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/>
        </p:nvSpPr>
        <p:spPr>
          <a:xfrm>
            <a:off x="0" y="5117104"/>
            <a:ext cx="12192000" cy="1727812"/>
          </a:xfrm>
          <a:custGeom>
            <a:avLst/>
            <a:gdLst>
              <a:gd name="connsiteX0" fmla="*/ 6049108 w 12192000"/>
              <a:gd name="connsiteY0" fmla="*/ 19 h 1727812"/>
              <a:gd name="connsiteX1" fmla="*/ 12186138 w 12192000"/>
              <a:gd name="connsiteY1" fmla="*/ 580311 h 1727812"/>
              <a:gd name="connsiteX2" fmla="*/ 12192000 w 12192000"/>
              <a:gd name="connsiteY2" fmla="*/ 582287 h 1727812"/>
              <a:gd name="connsiteX3" fmla="*/ 12192000 w 12192000"/>
              <a:gd name="connsiteY3" fmla="*/ 1727812 h 1727812"/>
              <a:gd name="connsiteX4" fmla="*/ 0 w 12192000"/>
              <a:gd name="connsiteY4" fmla="*/ 1727812 h 1727812"/>
              <a:gd name="connsiteX5" fmla="*/ 0 w 12192000"/>
              <a:gd name="connsiteY5" fmla="*/ 559695 h 1727812"/>
              <a:gd name="connsiteX6" fmla="*/ 220909 w 12192000"/>
              <a:gd name="connsiteY6" fmla="*/ 521601 h 1727812"/>
              <a:gd name="connsiteX7" fmla="*/ 6049108 w 12192000"/>
              <a:gd name="connsiteY7" fmla="*/ 19 h 172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27812">
                <a:moveTo>
                  <a:pt x="6049108" y="19"/>
                </a:moveTo>
                <a:cubicBezTo>
                  <a:pt x="8083062" y="2950"/>
                  <a:pt x="11040207" y="246203"/>
                  <a:pt x="12186138" y="580311"/>
                </a:cubicBezTo>
                <a:lnTo>
                  <a:pt x="12192000" y="582287"/>
                </a:lnTo>
                <a:lnTo>
                  <a:pt x="12192000" y="1727812"/>
                </a:lnTo>
                <a:lnTo>
                  <a:pt x="0" y="1727812"/>
                </a:lnTo>
                <a:lnTo>
                  <a:pt x="0" y="559695"/>
                </a:lnTo>
                <a:lnTo>
                  <a:pt x="220909" y="521601"/>
                </a:lnTo>
                <a:cubicBezTo>
                  <a:pt x="1506473" y="308781"/>
                  <a:pt x="4142277" y="-2729"/>
                  <a:pt x="6049108" y="19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4629509" y="4710023"/>
            <a:ext cx="2909978" cy="396815"/>
          </a:xfrm>
          <a:custGeom>
            <a:avLst/>
            <a:gdLst>
              <a:gd name="connsiteX0" fmla="*/ 0 w 2909978"/>
              <a:gd name="connsiteY0" fmla="*/ 396815 h 396815"/>
              <a:gd name="connsiteX1" fmla="*/ 1437736 w 2909978"/>
              <a:gd name="connsiteY1" fmla="*/ 316302 h 396815"/>
              <a:gd name="connsiteX2" fmla="*/ 2909978 w 2909978"/>
              <a:gd name="connsiteY2" fmla="*/ 0 h 396815"/>
              <a:gd name="connsiteX0-1" fmla="*/ 0 w 2909978"/>
              <a:gd name="connsiteY0-2" fmla="*/ 396815 h 396815"/>
              <a:gd name="connsiteX1-3" fmla="*/ 1437736 w 2909978"/>
              <a:gd name="connsiteY1-4" fmla="*/ 316302 h 396815"/>
              <a:gd name="connsiteX2-5" fmla="*/ 2909978 w 2909978"/>
              <a:gd name="connsiteY2-6" fmla="*/ 0 h 3968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909978" h="396815">
                <a:moveTo>
                  <a:pt x="0" y="396815"/>
                </a:moveTo>
                <a:cubicBezTo>
                  <a:pt x="476370" y="389626"/>
                  <a:pt x="952740" y="382438"/>
                  <a:pt x="1437736" y="316302"/>
                </a:cubicBezTo>
                <a:cubicBezTo>
                  <a:pt x="1922732" y="250166"/>
                  <a:pt x="2644476" y="89140"/>
                  <a:pt x="2909978" y="0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76200" dist="254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389786" y="4989095"/>
            <a:ext cx="251225" cy="251225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任意多边形 5"/>
          <p:cNvSpPr/>
          <p:nvPr/>
        </p:nvSpPr>
        <p:spPr>
          <a:xfrm>
            <a:off x="4968815" y="3950898"/>
            <a:ext cx="2576423" cy="707366"/>
          </a:xfrm>
          <a:custGeom>
            <a:avLst/>
            <a:gdLst>
              <a:gd name="connsiteX0" fmla="*/ 0 w 2576423"/>
              <a:gd name="connsiteY0" fmla="*/ 0 h 707366"/>
              <a:gd name="connsiteX1" fmla="*/ 1288211 w 2576423"/>
              <a:gd name="connsiteY1" fmla="*/ 442823 h 707366"/>
              <a:gd name="connsiteX2" fmla="*/ 2576423 w 2576423"/>
              <a:gd name="connsiteY2" fmla="*/ 707366 h 70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423" h="707366">
                <a:moveTo>
                  <a:pt x="0" y="0"/>
                </a:moveTo>
                <a:cubicBezTo>
                  <a:pt x="429403" y="162464"/>
                  <a:pt x="858807" y="324929"/>
                  <a:pt x="1288211" y="442823"/>
                </a:cubicBezTo>
                <a:cubicBezTo>
                  <a:pt x="1717615" y="560717"/>
                  <a:pt x="2348302" y="692030"/>
                  <a:pt x="2576423" y="707366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76200" dist="254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4980317" y="3479321"/>
            <a:ext cx="2208362" cy="425570"/>
          </a:xfrm>
          <a:custGeom>
            <a:avLst/>
            <a:gdLst>
              <a:gd name="connsiteX0" fmla="*/ 0 w 2208362"/>
              <a:gd name="connsiteY0" fmla="*/ 425570 h 425570"/>
              <a:gd name="connsiteX1" fmla="*/ 1328468 w 2208362"/>
              <a:gd name="connsiteY1" fmla="*/ 253041 h 425570"/>
              <a:gd name="connsiteX2" fmla="*/ 2208362 w 2208362"/>
              <a:gd name="connsiteY2" fmla="*/ 0 h 42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8362" h="425570">
                <a:moveTo>
                  <a:pt x="0" y="425570"/>
                </a:moveTo>
                <a:cubicBezTo>
                  <a:pt x="480204" y="374769"/>
                  <a:pt x="960408" y="323969"/>
                  <a:pt x="1328468" y="253041"/>
                </a:cubicBezTo>
                <a:cubicBezTo>
                  <a:pt x="1696528" y="182113"/>
                  <a:pt x="1952445" y="91056"/>
                  <a:pt x="2208362" y="0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76200" dist="254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5411638" y="2892725"/>
            <a:ext cx="1777041" cy="523335"/>
          </a:xfrm>
          <a:custGeom>
            <a:avLst/>
            <a:gdLst>
              <a:gd name="connsiteX0" fmla="*/ 0 w 1777041"/>
              <a:gd name="connsiteY0" fmla="*/ 0 h 523335"/>
              <a:gd name="connsiteX1" fmla="*/ 908649 w 1777041"/>
              <a:gd name="connsiteY1" fmla="*/ 345056 h 523335"/>
              <a:gd name="connsiteX2" fmla="*/ 1777041 w 1777041"/>
              <a:gd name="connsiteY2" fmla="*/ 523335 h 5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7041" h="523335">
                <a:moveTo>
                  <a:pt x="0" y="0"/>
                </a:moveTo>
                <a:cubicBezTo>
                  <a:pt x="306237" y="128916"/>
                  <a:pt x="612475" y="257833"/>
                  <a:pt x="908649" y="345056"/>
                </a:cubicBezTo>
                <a:cubicBezTo>
                  <a:pt x="1204823" y="432279"/>
                  <a:pt x="1490932" y="477807"/>
                  <a:pt x="1777041" y="523335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76200" dist="254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5417389" y="2518913"/>
            <a:ext cx="1500996" cy="310551"/>
          </a:xfrm>
          <a:custGeom>
            <a:avLst/>
            <a:gdLst>
              <a:gd name="connsiteX0" fmla="*/ 0 w 1500996"/>
              <a:gd name="connsiteY0" fmla="*/ 310551 h 310551"/>
              <a:gd name="connsiteX1" fmla="*/ 931653 w 1500996"/>
              <a:gd name="connsiteY1" fmla="*/ 178279 h 310551"/>
              <a:gd name="connsiteX2" fmla="*/ 1500996 w 1500996"/>
              <a:gd name="connsiteY2" fmla="*/ 0 h 31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0996" h="310551">
                <a:moveTo>
                  <a:pt x="0" y="310551"/>
                </a:moveTo>
                <a:cubicBezTo>
                  <a:pt x="340743" y="270294"/>
                  <a:pt x="681487" y="230037"/>
                  <a:pt x="931653" y="178279"/>
                </a:cubicBezTo>
                <a:cubicBezTo>
                  <a:pt x="1181819" y="126520"/>
                  <a:pt x="1341407" y="63260"/>
                  <a:pt x="1500996" y="0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76200" dist="254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5750943" y="2018581"/>
            <a:ext cx="1178944" cy="442823"/>
          </a:xfrm>
          <a:custGeom>
            <a:avLst/>
            <a:gdLst>
              <a:gd name="connsiteX0" fmla="*/ 0 w 1178944"/>
              <a:gd name="connsiteY0" fmla="*/ 0 h 442823"/>
              <a:gd name="connsiteX1" fmla="*/ 586597 w 1178944"/>
              <a:gd name="connsiteY1" fmla="*/ 299049 h 442823"/>
              <a:gd name="connsiteX2" fmla="*/ 1178944 w 1178944"/>
              <a:gd name="connsiteY2" fmla="*/ 442823 h 44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8944" h="442823">
                <a:moveTo>
                  <a:pt x="0" y="0"/>
                </a:moveTo>
                <a:cubicBezTo>
                  <a:pt x="195053" y="112622"/>
                  <a:pt x="390106" y="225245"/>
                  <a:pt x="586597" y="299049"/>
                </a:cubicBezTo>
                <a:cubicBezTo>
                  <a:pt x="783088" y="372853"/>
                  <a:pt x="981016" y="407838"/>
                  <a:pt x="1178944" y="442823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76200" dist="254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529801" y="4557774"/>
            <a:ext cx="251225" cy="251225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4733027" y="3779277"/>
            <a:ext cx="251225" cy="251225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7173242" y="3313451"/>
            <a:ext cx="251225" cy="251225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5177666" y="2721104"/>
            <a:ext cx="251225" cy="251225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5538158" y="1829707"/>
            <a:ext cx="251225" cy="251225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7610978" y="3257869"/>
            <a:ext cx="3154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筛选教学内容，联系学生经验</a:t>
            </a:r>
            <a:endParaRPr lang="zh-CN" altLang="en-US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03495" y="5811520"/>
            <a:ext cx="2012315" cy="264795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6" name="任意多边形 25"/>
          <p:cNvSpPr/>
          <p:nvPr/>
        </p:nvSpPr>
        <p:spPr>
          <a:xfrm>
            <a:off x="6136105" y="1720516"/>
            <a:ext cx="197139" cy="3970421"/>
          </a:xfrm>
          <a:custGeom>
            <a:avLst/>
            <a:gdLst>
              <a:gd name="connsiteX0" fmla="*/ 157189 w 191219"/>
              <a:gd name="connsiteY0" fmla="*/ 0 h 3970421"/>
              <a:gd name="connsiteX1" fmla="*/ 181252 w 191219"/>
              <a:gd name="connsiteY1" fmla="*/ 2165684 h 3970421"/>
              <a:gd name="connsiteX2" fmla="*/ 12810 w 191219"/>
              <a:gd name="connsiteY2" fmla="*/ 3970421 h 3970421"/>
              <a:gd name="connsiteX0-1" fmla="*/ 157189 w 209949"/>
              <a:gd name="connsiteY0-2" fmla="*/ 0 h 3970421"/>
              <a:gd name="connsiteX1-3" fmla="*/ 181252 w 209949"/>
              <a:gd name="connsiteY1-4" fmla="*/ 2165684 h 3970421"/>
              <a:gd name="connsiteX2-5" fmla="*/ 12810 w 209949"/>
              <a:gd name="connsiteY2-6" fmla="*/ 3970421 h 3970421"/>
              <a:gd name="connsiteX0-7" fmla="*/ 144379 w 197139"/>
              <a:gd name="connsiteY0-8" fmla="*/ 0 h 3970421"/>
              <a:gd name="connsiteX1-9" fmla="*/ 168442 w 197139"/>
              <a:gd name="connsiteY1-10" fmla="*/ 2165684 h 3970421"/>
              <a:gd name="connsiteX2-11" fmla="*/ 0 w 197139"/>
              <a:gd name="connsiteY2-12" fmla="*/ 3970421 h 3970421"/>
              <a:gd name="connsiteX0-13" fmla="*/ 144379 w 197139"/>
              <a:gd name="connsiteY0-14" fmla="*/ 0 h 3970421"/>
              <a:gd name="connsiteX1-15" fmla="*/ 168442 w 197139"/>
              <a:gd name="connsiteY1-16" fmla="*/ 2165684 h 3970421"/>
              <a:gd name="connsiteX2-17" fmla="*/ 0 w 197139"/>
              <a:gd name="connsiteY2-18" fmla="*/ 3970421 h 39704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7139" h="3970421">
                <a:moveTo>
                  <a:pt x="144379" y="0"/>
                </a:moveTo>
                <a:cubicBezTo>
                  <a:pt x="228600" y="751973"/>
                  <a:pt x="192505" y="1503947"/>
                  <a:pt x="168442" y="2165684"/>
                </a:cubicBezTo>
                <a:cubicBezTo>
                  <a:pt x="144379" y="2827421"/>
                  <a:pt x="18046" y="3777915"/>
                  <a:pt x="0" y="3970421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  <a:tailEnd type="oval"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983230" y="610870"/>
            <a:ext cx="73126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指向深度学习的在线教学策略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90600" y="4871720"/>
            <a:ext cx="31788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提升教师能力，重塑教师角色</a:t>
            </a:r>
            <a:endParaRPr lang="zh-CN" altLang="en-US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01305" y="449897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以学生为主体，促进个性体验</a:t>
            </a:r>
            <a:endParaRPr lang="zh-CN" altLang="en-US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49070" y="3675380"/>
            <a:ext cx="32702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加强平台建设，提供多样途径</a:t>
            </a:r>
            <a:endParaRPr lang="zh-CN" altLang="en-US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685290" y="259588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制定评价标准，检</a:t>
            </a:r>
            <a:r>
              <a:rPr lang="zh-CN" altLang="en-US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验学习效果</a:t>
            </a:r>
            <a:endParaRPr lang="zh-CN" altLang="en-US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040568" y="2267857"/>
            <a:ext cx="251225" cy="251225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208627" y="1733843"/>
            <a:ext cx="3390314" cy="3390314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6198137" y="2422706"/>
            <a:ext cx="232473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+mj-lt"/>
              </a:rPr>
              <a:t>总</a:t>
            </a:r>
            <a:r>
              <a:rPr lang="en-US" altLang="zh-CN" sz="3600" b="1" dirty="0">
                <a:latin typeface="+mj-lt"/>
              </a:rPr>
              <a:t> </a:t>
            </a:r>
            <a:r>
              <a:rPr lang="zh-CN" altLang="en-US" sz="3600" b="1" dirty="0">
                <a:latin typeface="+mj-lt"/>
              </a:rPr>
              <a:t>结</a:t>
            </a:r>
            <a:r>
              <a:rPr lang="en-US" altLang="zh-CN" sz="3600" b="1" dirty="0">
                <a:latin typeface="+mj-lt"/>
              </a:rPr>
              <a:t> </a:t>
            </a:r>
            <a:r>
              <a:rPr lang="zh-CN" altLang="en-US" sz="3600" b="1" dirty="0">
                <a:latin typeface="+mj-lt"/>
              </a:rPr>
              <a:t>反</a:t>
            </a:r>
            <a:r>
              <a:rPr lang="en-US" altLang="zh-CN" sz="3600" b="1" dirty="0">
                <a:latin typeface="+mj-lt"/>
              </a:rPr>
              <a:t> </a:t>
            </a:r>
            <a:r>
              <a:rPr lang="zh-CN" altLang="en-US" sz="3600" b="1" dirty="0">
                <a:latin typeface="+mj-lt"/>
              </a:rPr>
              <a:t>思</a:t>
            </a:r>
            <a:endParaRPr lang="zh-CN" altLang="en-US" sz="3600" b="1" dirty="0">
              <a:latin typeface="+mj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138204" y="3178180"/>
            <a:ext cx="3990536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868532" y="3177063"/>
            <a:ext cx="2070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Chapter Four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298883" y="0"/>
            <a:ext cx="0" cy="685800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631437" y="540594"/>
            <a:ext cx="22148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总结与反思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88729" y="1612385"/>
            <a:ext cx="415353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加强策略的针对性、细化</a:t>
            </a:r>
            <a:r>
              <a:rPr lang="zh-CN" altLang="en-US" sz="2400" b="1" dirty="0">
                <a:latin typeface="+mj-lt"/>
              </a:rPr>
              <a:t>策略</a:t>
            </a:r>
            <a:endParaRPr lang="zh-CN" altLang="en-US" sz="2400" b="1" dirty="0"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91920" y="2700020"/>
            <a:ext cx="476758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+mj-lt"/>
              </a:rPr>
              <a:t>谁来建构评价标准？</a:t>
            </a:r>
            <a:endParaRPr lang="zh-CN" altLang="en-US" sz="2400" b="1" dirty="0">
              <a:latin typeface="+mj-lt"/>
            </a:endParaRPr>
          </a:p>
          <a:p>
            <a:r>
              <a:rPr lang="zh-CN" altLang="en-US" sz="2400" b="1" dirty="0">
                <a:latin typeface="+mj-lt"/>
              </a:rPr>
              <a:t>如何检验评价标准是否科学？</a:t>
            </a:r>
            <a:endParaRPr lang="zh-CN" altLang="en-US" sz="2400" b="1" dirty="0">
              <a:latin typeface="+mj-lt"/>
            </a:endParaRPr>
          </a:p>
          <a:p>
            <a:r>
              <a:rPr lang="zh-CN" altLang="en-US" b="1" dirty="0">
                <a:latin typeface="+mj-lt"/>
              </a:rPr>
              <a:t>（当一线教师针对“这一堂课”制定标准时）</a:t>
            </a:r>
            <a:endParaRPr lang="zh-CN" altLang="en-US" b="1" dirty="0"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988710" y="1452598"/>
            <a:ext cx="620270" cy="620270"/>
          </a:xfrm>
          <a:prstGeom prst="ellipse">
            <a:avLst/>
          </a:prstGeom>
          <a:gradFill>
            <a:gsLst>
              <a:gs pos="0">
                <a:schemeClr val="bg1"/>
              </a:gs>
              <a:gs pos="7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254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5921608" y="2794566"/>
            <a:ext cx="728812" cy="538114"/>
            <a:chOff x="7391401" y="3878263"/>
            <a:chExt cx="612775" cy="452438"/>
          </a:xfrm>
        </p:grpSpPr>
        <p:sp>
          <p:nvSpPr>
            <p:cNvPr id="18" name="Oval 73"/>
            <p:cNvSpPr>
              <a:spLocks noChangeArrowheads="1"/>
            </p:cNvSpPr>
            <p:nvPr/>
          </p:nvSpPr>
          <p:spPr bwMode="auto">
            <a:xfrm>
              <a:off x="7418388" y="4090988"/>
              <a:ext cx="239713" cy="239713"/>
            </a:xfrm>
            <a:prstGeom prst="ellipse">
              <a:avLst/>
            </a:prstGeom>
            <a:noFill/>
            <a:ln w="2540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74"/>
            <p:cNvSpPr>
              <a:spLocks noChangeArrowheads="1"/>
            </p:cNvSpPr>
            <p:nvPr/>
          </p:nvSpPr>
          <p:spPr bwMode="auto">
            <a:xfrm>
              <a:off x="7737476" y="4090988"/>
              <a:ext cx="239713" cy="239713"/>
            </a:xfrm>
            <a:prstGeom prst="ellipse">
              <a:avLst/>
            </a:prstGeom>
            <a:noFill/>
            <a:ln w="2540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75"/>
            <p:cNvSpPr>
              <a:spLocks noChangeShapeType="1"/>
            </p:cNvSpPr>
            <p:nvPr/>
          </p:nvSpPr>
          <p:spPr bwMode="auto">
            <a:xfrm>
              <a:off x="7977188" y="4211638"/>
              <a:ext cx="26988" cy="0"/>
            </a:xfrm>
            <a:prstGeom prst="line">
              <a:avLst/>
            </a:prstGeom>
            <a:noFill/>
            <a:ln w="2540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6"/>
            <p:cNvSpPr/>
            <p:nvPr/>
          </p:nvSpPr>
          <p:spPr bwMode="auto">
            <a:xfrm>
              <a:off x="7391401" y="3878263"/>
              <a:ext cx="106363" cy="333375"/>
            </a:xfrm>
            <a:custGeom>
              <a:avLst/>
              <a:gdLst>
                <a:gd name="T0" fmla="*/ 17 w 67"/>
                <a:gd name="T1" fmla="*/ 210 h 210"/>
                <a:gd name="T2" fmla="*/ 0 w 67"/>
                <a:gd name="T3" fmla="*/ 210 h 210"/>
                <a:gd name="T4" fmla="*/ 34 w 67"/>
                <a:gd name="T5" fmla="*/ 0 h 210"/>
                <a:gd name="T6" fmla="*/ 67 w 67"/>
                <a:gd name="T7" fmla="*/ 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10">
                  <a:moveTo>
                    <a:pt x="17" y="210"/>
                  </a:moveTo>
                  <a:lnTo>
                    <a:pt x="0" y="210"/>
                  </a:lnTo>
                  <a:lnTo>
                    <a:pt x="34" y="0"/>
                  </a:lnTo>
                  <a:lnTo>
                    <a:pt x="67" y="8"/>
                  </a:lnTo>
                </a:path>
              </a:pathLst>
            </a:custGeom>
            <a:noFill/>
            <a:ln w="2540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7"/>
            <p:cNvSpPr/>
            <p:nvPr/>
          </p:nvSpPr>
          <p:spPr bwMode="auto">
            <a:xfrm>
              <a:off x="7897813" y="3878263"/>
              <a:ext cx="106363" cy="333375"/>
            </a:xfrm>
            <a:custGeom>
              <a:avLst/>
              <a:gdLst>
                <a:gd name="T0" fmla="*/ 67 w 67"/>
                <a:gd name="T1" fmla="*/ 210 h 210"/>
                <a:gd name="T2" fmla="*/ 33 w 67"/>
                <a:gd name="T3" fmla="*/ 0 h 210"/>
                <a:gd name="T4" fmla="*/ 0 w 67"/>
                <a:gd name="T5" fmla="*/ 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210">
                  <a:moveTo>
                    <a:pt x="67" y="210"/>
                  </a:moveTo>
                  <a:lnTo>
                    <a:pt x="33" y="0"/>
                  </a:lnTo>
                  <a:lnTo>
                    <a:pt x="0" y="8"/>
                  </a:lnTo>
                </a:path>
              </a:pathLst>
            </a:custGeom>
            <a:noFill/>
            <a:ln w="2540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8"/>
            <p:cNvSpPr/>
            <p:nvPr/>
          </p:nvSpPr>
          <p:spPr bwMode="auto">
            <a:xfrm>
              <a:off x="7658101" y="4144963"/>
              <a:ext cx="79375" cy="39688"/>
            </a:xfrm>
            <a:custGeom>
              <a:avLst/>
              <a:gdLst>
                <a:gd name="T0" fmla="*/ 0 w 24"/>
                <a:gd name="T1" fmla="*/ 12 h 12"/>
                <a:gd name="T2" fmla="*/ 12 w 24"/>
                <a:gd name="T3" fmla="*/ 0 h 12"/>
                <a:gd name="T4" fmla="*/ 24 w 24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</a:path>
              </a:pathLst>
            </a:custGeom>
            <a:noFill/>
            <a:ln w="2540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椭圆 23"/>
          <p:cNvSpPr/>
          <p:nvPr/>
        </p:nvSpPr>
        <p:spPr>
          <a:xfrm>
            <a:off x="5976010" y="4157382"/>
            <a:ext cx="620270" cy="620270"/>
          </a:xfrm>
          <a:prstGeom prst="ellipse">
            <a:avLst/>
          </a:prstGeom>
          <a:gradFill>
            <a:gsLst>
              <a:gs pos="0">
                <a:schemeClr val="bg1"/>
              </a:gs>
              <a:gs pos="7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254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40" y="2273300"/>
            <a:ext cx="4455160" cy="27832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91230" y="4251960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目前还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是预设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229100" y="5968769"/>
            <a:ext cx="4016829" cy="4755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155853" y="390377"/>
            <a:ext cx="5757205" cy="5757205"/>
          </a:xfrm>
          <a:prstGeom prst="ellipse">
            <a:avLst/>
          </a:prstGeom>
          <a:noFill/>
          <a:ln w="1174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/>
          </a:p>
        </p:txBody>
      </p:sp>
      <p:sp>
        <p:nvSpPr>
          <p:cNvPr id="6" name="椭圆 5"/>
          <p:cNvSpPr/>
          <p:nvPr/>
        </p:nvSpPr>
        <p:spPr>
          <a:xfrm>
            <a:off x="3212121" y="390377"/>
            <a:ext cx="5757205" cy="5757205"/>
          </a:xfrm>
          <a:prstGeom prst="ellipse">
            <a:avLst/>
          </a:prstGeom>
          <a:noFill/>
          <a:ln w="1174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/>
          </a:p>
        </p:txBody>
      </p:sp>
      <p:sp>
        <p:nvSpPr>
          <p:cNvPr id="7" name="椭圆 6"/>
          <p:cNvSpPr/>
          <p:nvPr/>
        </p:nvSpPr>
        <p:spPr>
          <a:xfrm>
            <a:off x="3282460" y="390377"/>
            <a:ext cx="5757205" cy="5757205"/>
          </a:xfrm>
          <a:prstGeom prst="ellipse">
            <a:avLst/>
          </a:prstGeom>
          <a:noFill/>
          <a:ln w="1174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/>
          </a:p>
        </p:txBody>
      </p:sp>
      <p:sp>
        <p:nvSpPr>
          <p:cNvPr id="10" name="矩形 9"/>
          <p:cNvSpPr/>
          <p:nvPr/>
        </p:nvSpPr>
        <p:spPr>
          <a:xfrm>
            <a:off x="3963897" y="3235940"/>
            <a:ext cx="4774565" cy="583565"/>
          </a:xfrm>
          <a:prstGeom prst="rect">
            <a:avLst/>
          </a:prstGeom>
          <a:effectLst>
            <a:outerShdw blurRad="152400" dist="381000" dir="5400000" sx="94000" sy="94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感谢倾听</a:t>
            </a: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恳请批评指正！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876620" y="1991761"/>
            <a:ext cx="3049754" cy="2984130"/>
            <a:chOff x="5322280" y="390377"/>
            <a:chExt cx="5883812" cy="5757205"/>
          </a:xfrm>
          <a:effectLst/>
        </p:grpSpPr>
        <p:sp>
          <p:nvSpPr>
            <p:cNvPr id="6" name="椭圆 5"/>
            <p:cNvSpPr/>
            <p:nvPr/>
          </p:nvSpPr>
          <p:spPr>
            <a:xfrm>
              <a:off x="5322280" y="390377"/>
              <a:ext cx="5757205" cy="5757205"/>
            </a:xfrm>
            <a:prstGeom prst="ellipse">
              <a:avLst/>
            </a:prstGeom>
            <a:noFill/>
            <a:ln w="952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  <p:sp>
          <p:nvSpPr>
            <p:cNvPr id="7" name="椭圆 6"/>
            <p:cNvSpPr/>
            <p:nvPr/>
          </p:nvSpPr>
          <p:spPr>
            <a:xfrm>
              <a:off x="5378548" y="390377"/>
              <a:ext cx="5757205" cy="5757205"/>
            </a:xfrm>
            <a:prstGeom prst="ellipse">
              <a:avLst/>
            </a:prstGeom>
            <a:noFill/>
            <a:ln w="952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  <p:sp>
          <p:nvSpPr>
            <p:cNvPr id="8" name="椭圆 7"/>
            <p:cNvSpPr/>
            <p:nvPr/>
          </p:nvSpPr>
          <p:spPr>
            <a:xfrm>
              <a:off x="5448887" y="390377"/>
              <a:ext cx="5757205" cy="5757205"/>
            </a:xfrm>
            <a:prstGeom prst="ellipse">
              <a:avLst/>
            </a:prstGeom>
            <a:noFill/>
            <a:ln w="825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</p:grpSp>
      <p:sp>
        <p:nvSpPr>
          <p:cNvPr id="9" name="椭圆 8"/>
          <p:cNvSpPr/>
          <p:nvPr/>
        </p:nvSpPr>
        <p:spPr>
          <a:xfrm>
            <a:off x="1814976" y="623712"/>
            <a:ext cx="5674885" cy="5674885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425154" y="3071728"/>
            <a:ext cx="201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+mj-lt"/>
              </a:rPr>
              <a:t>CONTENTS</a:t>
            </a:r>
            <a:endParaRPr lang="zh-CN" altLang="en-US" sz="3200" b="1" dirty="0">
              <a:latin typeface="+mj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440147" y="964023"/>
            <a:ext cx="638746" cy="638746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38365" y="918210"/>
            <a:ext cx="297878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j-lt"/>
              </a:rPr>
              <a:t>研究背景</a:t>
            </a:r>
            <a:endParaRPr lang="zh-CN" altLang="en-US" sz="3200" b="1" dirty="0">
              <a:latin typeface="+mj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089167" y="2298790"/>
            <a:ext cx="638746" cy="638746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51320" y="2433497"/>
            <a:ext cx="18110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+mj-lt"/>
              </a:rPr>
              <a:t>研究思路</a:t>
            </a:r>
            <a:endParaRPr lang="zh-CN" altLang="en-US" sz="3200" b="1" dirty="0"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078893" y="3652955"/>
            <a:ext cx="638746" cy="638746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32156" y="3787662"/>
            <a:ext cx="18110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+mj-lt"/>
              </a:rPr>
              <a:t>核心观点</a:t>
            </a:r>
            <a:endParaRPr lang="zh-CN" altLang="en-US" sz="3200" b="1" dirty="0">
              <a:latin typeface="+mj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360154" y="4853015"/>
            <a:ext cx="638746" cy="638746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13417" y="4987722"/>
            <a:ext cx="18110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+mj-lt"/>
              </a:rPr>
              <a:t>总结反思</a:t>
            </a:r>
            <a:endParaRPr lang="zh-CN" altLang="en-US" sz="3200" b="1" dirty="0"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89441" y="10565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50551" y="240357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238359" y="373453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09448" y="49219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208627" y="1733843"/>
            <a:ext cx="3390314" cy="3390314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6137812" y="2470966"/>
            <a:ext cx="208724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+mj-lt"/>
              </a:rPr>
              <a:t>研</a:t>
            </a:r>
            <a:r>
              <a:rPr lang="en-US" altLang="zh-CN" sz="3200" b="1" dirty="0">
                <a:latin typeface="+mj-lt"/>
              </a:rPr>
              <a:t> </a:t>
            </a:r>
            <a:r>
              <a:rPr lang="zh-CN" altLang="en-US" sz="3200" b="1" dirty="0">
                <a:latin typeface="+mj-lt"/>
              </a:rPr>
              <a:t>究</a:t>
            </a:r>
            <a:r>
              <a:rPr lang="en-US" altLang="zh-CN" sz="3200" b="1" dirty="0">
                <a:latin typeface="+mj-lt"/>
              </a:rPr>
              <a:t> </a:t>
            </a:r>
            <a:r>
              <a:rPr lang="zh-CN" altLang="en-US" sz="3200" b="1" dirty="0">
                <a:latin typeface="+mj-lt"/>
              </a:rPr>
              <a:t>背</a:t>
            </a:r>
            <a:r>
              <a:rPr lang="en-US" altLang="zh-CN" sz="3200" b="1" dirty="0">
                <a:latin typeface="+mj-lt"/>
              </a:rPr>
              <a:t> </a:t>
            </a:r>
            <a:r>
              <a:rPr lang="zh-CN" altLang="en-US" sz="3200" b="1" dirty="0">
                <a:latin typeface="+mj-lt"/>
              </a:rPr>
              <a:t>景</a:t>
            </a:r>
            <a:endParaRPr lang="zh-CN" altLang="en-US" sz="3200" b="1" dirty="0">
              <a:latin typeface="+mj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138204" y="3178180"/>
            <a:ext cx="3990536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897162" y="3177063"/>
            <a:ext cx="2013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Chapter One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8470" y="3975100"/>
            <a:ext cx="3988435" cy="2393315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513715" y="748030"/>
            <a:ext cx="4324985" cy="5408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在线教学在大数据时代得到了长足的发展，特别是在当今疫情弥漫的特殊时期。它通过网络媒体和工具进行授课，跨越时间和空间，为师生提供便利有效的学习平台。它的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开放性、共享性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等都为学生的学习提供了便利，但同时它也具有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虚拟化、浅表性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的特点。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rPr>
              <a:t>如何基于深度学习去设计在线教学，使得它不断优化是一个有待解决的问题。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rcRect b="16236"/>
          <a:stretch>
            <a:fillRect/>
          </a:stretch>
        </p:blipFill>
        <p:spPr>
          <a:xfrm>
            <a:off x="7804150" y="633730"/>
            <a:ext cx="4205605" cy="35293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208627" y="1733843"/>
            <a:ext cx="3390314" cy="3390314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6137910" y="2552700"/>
            <a:ext cx="247078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+mj-lt"/>
              </a:rPr>
              <a:t>研</a:t>
            </a:r>
            <a:r>
              <a:rPr lang="en-US" altLang="zh-CN" sz="3600" b="1" dirty="0">
                <a:latin typeface="+mj-lt"/>
              </a:rPr>
              <a:t> </a:t>
            </a:r>
            <a:r>
              <a:rPr lang="zh-CN" altLang="en-US" sz="3600" b="1" dirty="0">
                <a:latin typeface="+mj-lt"/>
              </a:rPr>
              <a:t>究</a:t>
            </a:r>
            <a:r>
              <a:rPr lang="en-US" altLang="zh-CN" sz="3600" b="1" dirty="0">
                <a:latin typeface="+mj-lt"/>
              </a:rPr>
              <a:t> </a:t>
            </a:r>
            <a:r>
              <a:rPr lang="zh-CN" altLang="en-US" sz="3600" b="1" dirty="0">
                <a:latin typeface="+mj-lt"/>
              </a:rPr>
              <a:t>思</a:t>
            </a:r>
            <a:r>
              <a:rPr lang="en-US" altLang="zh-CN" sz="3600" b="1" dirty="0">
                <a:latin typeface="+mj-lt"/>
              </a:rPr>
              <a:t> </a:t>
            </a:r>
            <a:r>
              <a:rPr lang="zh-CN" altLang="en-US" sz="3600" b="1" dirty="0">
                <a:latin typeface="+mj-lt"/>
              </a:rPr>
              <a:t>路</a:t>
            </a:r>
            <a:endParaRPr lang="zh-CN" altLang="en-US" sz="3600" b="1" dirty="0">
              <a:latin typeface="+mj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138204" y="3178180"/>
            <a:ext cx="3990536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897162" y="3177063"/>
            <a:ext cx="2013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Chapter Two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3"/>
          <p:cNvSpPr/>
          <p:nvPr/>
        </p:nvSpPr>
        <p:spPr bwMode="auto">
          <a:xfrm>
            <a:off x="146050" y="2300288"/>
            <a:ext cx="11541125" cy="3565525"/>
          </a:xfrm>
          <a:custGeom>
            <a:avLst/>
            <a:gdLst>
              <a:gd name="T0" fmla="*/ 3368 w 3476"/>
              <a:gd name="T1" fmla="*/ 995 h 1074"/>
              <a:gd name="T2" fmla="*/ 2628 w 3476"/>
              <a:gd name="T3" fmla="*/ 974 h 1074"/>
              <a:gd name="T4" fmla="*/ 1548 w 3476"/>
              <a:gd name="T5" fmla="*/ 610 h 1074"/>
              <a:gd name="T6" fmla="*/ 886 w 3476"/>
              <a:gd name="T7" fmla="*/ 150 h 1074"/>
              <a:gd name="T8" fmla="*/ 675 w 3476"/>
              <a:gd name="T9" fmla="*/ 36 h 1074"/>
              <a:gd name="T10" fmla="*/ 675 w 3476"/>
              <a:gd name="T11" fmla="*/ 36 h 1074"/>
              <a:gd name="T12" fmla="*/ 670 w 3476"/>
              <a:gd name="T13" fmla="*/ 32 h 1074"/>
              <a:gd name="T14" fmla="*/ 665 w 3476"/>
              <a:gd name="T15" fmla="*/ 29 h 1074"/>
              <a:gd name="T16" fmla="*/ 659 w 3476"/>
              <a:gd name="T17" fmla="*/ 27 h 1074"/>
              <a:gd name="T18" fmla="*/ 654 w 3476"/>
              <a:gd name="T19" fmla="*/ 25 h 1074"/>
              <a:gd name="T20" fmla="*/ 649 w 3476"/>
              <a:gd name="T21" fmla="*/ 23 h 1074"/>
              <a:gd name="T22" fmla="*/ 643 w 3476"/>
              <a:gd name="T23" fmla="*/ 22 h 1074"/>
              <a:gd name="T24" fmla="*/ 633 w 3476"/>
              <a:gd name="T25" fmla="*/ 20 h 1074"/>
              <a:gd name="T26" fmla="*/ 622 w 3476"/>
              <a:gd name="T27" fmla="*/ 19 h 1074"/>
              <a:gd name="T28" fmla="*/ 611 w 3476"/>
              <a:gd name="T29" fmla="*/ 20 h 1074"/>
              <a:gd name="T30" fmla="*/ 601 w 3476"/>
              <a:gd name="T31" fmla="*/ 21 h 1074"/>
              <a:gd name="T32" fmla="*/ 591 w 3476"/>
              <a:gd name="T33" fmla="*/ 23 h 1074"/>
              <a:gd name="T34" fmla="*/ 581 w 3476"/>
              <a:gd name="T35" fmla="*/ 25 h 1074"/>
              <a:gd name="T36" fmla="*/ 573 w 3476"/>
              <a:gd name="T37" fmla="*/ 27 h 1074"/>
              <a:gd name="T38" fmla="*/ 569 w 3476"/>
              <a:gd name="T39" fmla="*/ 28 h 1074"/>
              <a:gd name="T40" fmla="*/ 565 w 3476"/>
              <a:gd name="T41" fmla="*/ 30 h 1074"/>
              <a:gd name="T42" fmla="*/ 562 w 3476"/>
              <a:gd name="T43" fmla="*/ 31 h 1074"/>
              <a:gd name="T44" fmla="*/ 559 w 3476"/>
              <a:gd name="T45" fmla="*/ 32 h 1074"/>
              <a:gd name="T46" fmla="*/ 556 w 3476"/>
              <a:gd name="T47" fmla="*/ 33 h 1074"/>
              <a:gd name="T48" fmla="*/ 554 w 3476"/>
              <a:gd name="T49" fmla="*/ 34 h 1074"/>
              <a:gd name="T50" fmla="*/ 551 w 3476"/>
              <a:gd name="T51" fmla="*/ 35 h 1074"/>
              <a:gd name="T52" fmla="*/ 550 w 3476"/>
              <a:gd name="T53" fmla="*/ 36 h 1074"/>
              <a:gd name="T54" fmla="*/ 548 w 3476"/>
              <a:gd name="T55" fmla="*/ 37 h 1074"/>
              <a:gd name="T56" fmla="*/ 546 w 3476"/>
              <a:gd name="T57" fmla="*/ 38 h 1074"/>
              <a:gd name="T58" fmla="*/ 376 w 3476"/>
              <a:gd name="T59" fmla="*/ 40 h 1074"/>
              <a:gd name="T60" fmla="*/ 26 w 3476"/>
              <a:gd name="T61" fmla="*/ 34 h 1074"/>
              <a:gd name="T62" fmla="*/ 229 w 3476"/>
              <a:gd name="T63" fmla="*/ 371 h 1074"/>
              <a:gd name="T64" fmla="*/ 457 w 3476"/>
              <a:gd name="T65" fmla="*/ 116 h 1074"/>
              <a:gd name="T66" fmla="*/ 631 w 3476"/>
              <a:gd name="T67" fmla="*/ 48 h 1074"/>
              <a:gd name="T68" fmla="*/ 635 w 3476"/>
              <a:gd name="T69" fmla="*/ 45 h 1074"/>
              <a:gd name="T70" fmla="*/ 638 w 3476"/>
              <a:gd name="T71" fmla="*/ 44 h 1074"/>
              <a:gd name="T72" fmla="*/ 641 w 3476"/>
              <a:gd name="T73" fmla="*/ 43 h 1074"/>
              <a:gd name="T74" fmla="*/ 645 w 3476"/>
              <a:gd name="T75" fmla="*/ 43 h 1074"/>
              <a:gd name="T76" fmla="*/ 648 w 3476"/>
              <a:gd name="T77" fmla="*/ 43 h 1074"/>
              <a:gd name="T78" fmla="*/ 651 w 3476"/>
              <a:gd name="T79" fmla="*/ 43 h 1074"/>
              <a:gd name="T80" fmla="*/ 654 w 3476"/>
              <a:gd name="T81" fmla="*/ 44 h 1074"/>
              <a:gd name="T82" fmla="*/ 657 w 3476"/>
              <a:gd name="T83" fmla="*/ 45 h 1074"/>
              <a:gd name="T84" fmla="*/ 660 w 3476"/>
              <a:gd name="T85" fmla="*/ 46 h 1074"/>
              <a:gd name="T86" fmla="*/ 662 w 3476"/>
              <a:gd name="T87" fmla="*/ 47 h 1074"/>
              <a:gd name="T88" fmla="*/ 665 w 3476"/>
              <a:gd name="T89" fmla="*/ 48 h 1074"/>
              <a:gd name="T90" fmla="*/ 667 w 3476"/>
              <a:gd name="T91" fmla="*/ 49 h 1074"/>
              <a:gd name="T92" fmla="*/ 669 w 3476"/>
              <a:gd name="T93" fmla="*/ 51 h 1074"/>
              <a:gd name="T94" fmla="*/ 671 w 3476"/>
              <a:gd name="T95" fmla="*/ 52 h 1074"/>
              <a:gd name="T96" fmla="*/ 672 w 3476"/>
              <a:gd name="T97" fmla="*/ 53 h 1074"/>
              <a:gd name="T98" fmla="*/ 657 w 3476"/>
              <a:gd name="T99" fmla="*/ 158 h 1074"/>
              <a:gd name="T100" fmla="*/ 737 w 3476"/>
              <a:gd name="T101" fmla="*/ 224 h 1074"/>
              <a:gd name="T102" fmla="*/ 1125 w 3476"/>
              <a:gd name="T103" fmla="*/ 339 h 1074"/>
              <a:gd name="T104" fmla="*/ 1565 w 3476"/>
              <a:gd name="T105" fmla="*/ 632 h 1074"/>
              <a:gd name="T106" fmla="*/ 2153 w 3476"/>
              <a:gd name="T107" fmla="*/ 882 h 1074"/>
              <a:gd name="T108" fmla="*/ 2885 w 3476"/>
              <a:gd name="T109" fmla="*/ 986 h 1074"/>
              <a:gd name="T110" fmla="*/ 3288 w 3476"/>
              <a:gd name="T111" fmla="*/ 1052 h 1074"/>
              <a:gd name="T112" fmla="*/ 3445 w 3476"/>
              <a:gd name="T113" fmla="*/ 1012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76" h="1074">
                <a:moveTo>
                  <a:pt x="3445" y="1012"/>
                </a:moveTo>
                <a:cubicBezTo>
                  <a:pt x="3414" y="968"/>
                  <a:pt x="3368" y="995"/>
                  <a:pt x="3368" y="995"/>
                </a:cubicBezTo>
                <a:cubicBezTo>
                  <a:pt x="3368" y="995"/>
                  <a:pt x="3302" y="1034"/>
                  <a:pt x="3217" y="995"/>
                </a:cubicBezTo>
                <a:cubicBezTo>
                  <a:pt x="3132" y="956"/>
                  <a:pt x="3021" y="888"/>
                  <a:pt x="2628" y="974"/>
                </a:cubicBezTo>
                <a:cubicBezTo>
                  <a:pt x="2234" y="1059"/>
                  <a:pt x="2206" y="872"/>
                  <a:pt x="2125" y="698"/>
                </a:cubicBezTo>
                <a:cubicBezTo>
                  <a:pt x="2044" y="523"/>
                  <a:pt x="1869" y="503"/>
                  <a:pt x="1548" y="610"/>
                </a:cubicBezTo>
                <a:cubicBezTo>
                  <a:pt x="1226" y="716"/>
                  <a:pt x="1150" y="332"/>
                  <a:pt x="1144" y="295"/>
                </a:cubicBezTo>
                <a:cubicBezTo>
                  <a:pt x="1137" y="258"/>
                  <a:pt x="1025" y="86"/>
                  <a:pt x="886" y="150"/>
                </a:cubicBezTo>
                <a:cubicBezTo>
                  <a:pt x="742" y="216"/>
                  <a:pt x="718" y="111"/>
                  <a:pt x="718" y="111"/>
                </a:cubicBezTo>
                <a:cubicBezTo>
                  <a:pt x="710" y="72"/>
                  <a:pt x="694" y="49"/>
                  <a:pt x="675" y="36"/>
                </a:cubicBezTo>
                <a:cubicBezTo>
                  <a:pt x="675" y="36"/>
                  <a:pt x="675" y="36"/>
                  <a:pt x="675" y="36"/>
                </a:cubicBezTo>
                <a:cubicBezTo>
                  <a:pt x="675" y="36"/>
                  <a:pt x="675" y="36"/>
                  <a:pt x="675" y="36"/>
                </a:cubicBezTo>
                <a:cubicBezTo>
                  <a:pt x="673" y="34"/>
                  <a:pt x="672" y="33"/>
                  <a:pt x="670" y="32"/>
                </a:cubicBezTo>
                <a:cubicBezTo>
                  <a:pt x="670" y="32"/>
                  <a:pt x="670" y="32"/>
                  <a:pt x="670" y="32"/>
                </a:cubicBezTo>
                <a:cubicBezTo>
                  <a:pt x="668" y="31"/>
                  <a:pt x="667" y="30"/>
                  <a:pt x="665" y="29"/>
                </a:cubicBezTo>
                <a:cubicBezTo>
                  <a:pt x="665" y="29"/>
                  <a:pt x="665" y="29"/>
                  <a:pt x="665" y="29"/>
                </a:cubicBezTo>
                <a:cubicBezTo>
                  <a:pt x="663" y="28"/>
                  <a:pt x="662" y="28"/>
                  <a:pt x="660" y="27"/>
                </a:cubicBezTo>
                <a:cubicBezTo>
                  <a:pt x="660" y="27"/>
                  <a:pt x="660" y="27"/>
                  <a:pt x="659" y="27"/>
                </a:cubicBezTo>
                <a:cubicBezTo>
                  <a:pt x="658" y="26"/>
                  <a:pt x="656" y="25"/>
                  <a:pt x="655" y="25"/>
                </a:cubicBezTo>
                <a:cubicBezTo>
                  <a:pt x="654" y="25"/>
                  <a:pt x="654" y="25"/>
                  <a:pt x="654" y="25"/>
                </a:cubicBezTo>
                <a:cubicBezTo>
                  <a:pt x="653" y="24"/>
                  <a:pt x="651" y="24"/>
                  <a:pt x="649" y="23"/>
                </a:cubicBezTo>
                <a:cubicBezTo>
                  <a:pt x="649" y="23"/>
                  <a:pt x="649" y="23"/>
                  <a:pt x="649" y="23"/>
                </a:cubicBezTo>
                <a:cubicBezTo>
                  <a:pt x="647" y="23"/>
                  <a:pt x="645" y="22"/>
                  <a:pt x="644" y="22"/>
                </a:cubicBezTo>
                <a:cubicBezTo>
                  <a:pt x="644" y="22"/>
                  <a:pt x="644" y="22"/>
                  <a:pt x="643" y="22"/>
                </a:cubicBezTo>
                <a:cubicBezTo>
                  <a:pt x="640" y="21"/>
                  <a:pt x="636" y="20"/>
                  <a:pt x="633" y="20"/>
                </a:cubicBezTo>
                <a:cubicBezTo>
                  <a:pt x="633" y="20"/>
                  <a:pt x="633" y="20"/>
                  <a:pt x="633" y="20"/>
                </a:cubicBezTo>
                <a:cubicBezTo>
                  <a:pt x="629" y="20"/>
                  <a:pt x="625" y="19"/>
                  <a:pt x="622" y="19"/>
                </a:cubicBezTo>
                <a:cubicBezTo>
                  <a:pt x="622" y="19"/>
                  <a:pt x="622" y="19"/>
                  <a:pt x="622" y="19"/>
                </a:cubicBezTo>
                <a:cubicBezTo>
                  <a:pt x="618" y="19"/>
                  <a:pt x="615" y="19"/>
                  <a:pt x="611" y="20"/>
                </a:cubicBezTo>
                <a:cubicBezTo>
                  <a:pt x="611" y="20"/>
                  <a:pt x="611" y="20"/>
                  <a:pt x="611" y="20"/>
                </a:cubicBezTo>
                <a:cubicBezTo>
                  <a:pt x="608" y="20"/>
                  <a:pt x="604" y="20"/>
                  <a:pt x="601" y="21"/>
                </a:cubicBezTo>
                <a:cubicBezTo>
                  <a:pt x="601" y="21"/>
                  <a:pt x="601" y="21"/>
                  <a:pt x="601" y="21"/>
                </a:cubicBezTo>
                <a:cubicBezTo>
                  <a:pt x="597" y="21"/>
                  <a:pt x="594" y="22"/>
                  <a:pt x="591" y="22"/>
                </a:cubicBezTo>
                <a:cubicBezTo>
                  <a:pt x="591" y="22"/>
                  <a:pt x="591" y="23"/>
                  <a:pt x="591" y="23"/>
                </a:cubicBezTo>
                <a:cubicBezTo>
                  <a:pt x="588" y="23"/>
                  <a:pt x="585" y="24"/>
                  <a:pt x="582" y="25"/>
                </a:cubicBezTo>
                <a:cubicBezTo>
                  <a:pt x="582" y="25"/>
                  <a:pt x="582" y="25"/>
                  <a:pt x="581" y="25"/>
                </a:cubicBezTo>
                <a:cubicBezTo>
                  <a:pt x="579" y="25"/>
                  <a:pt x="576" y="26"/>
                  <a:pt x="573" y="27"/>
                </a:cubicBezTo>
                <a:cubicBezTo>
                  <a:pt x="573" y="27"/>
                  <a:pt x="573" y="27"/>
                  <a:pt x="573" y="27"/>
                </a:cubicBezTo>
                <a:cubicBezTo>
                  <a:pt x="572" y="28"/>
                  <a:pt x="570" y="28"/>
                  <a:pt x="569" y="28"/>
                </a:cubicBezTo>
                <a:cubicBezTo>
                  <a:pt x="569" y="28"/>
                  <a:pt x="569" y="28"/>
                  <a:pt x="569" y="28"/>
                </a:cubicBezTo>
                <a:cubicBezTo>
                  <a:pt x="568" y="29"/>
                  <a:pt x="567" y="29"/>
                  <a:pt x="566" y="30"/>
                </a:cubicBezTo>
                <a:cubicBezTo>
                  <a:pt x="566" y="30"/>
                  <a:pt x="565" y="30"/>
                  <a:pt x="565" y="30"/>
                </a:cubicBezTo>
                <a:cubicBezTo>
                  <a:pt x="564" y="30"/>
                  <a:pt x="563" y="30"/>
                  <a:pt x="562" y="31"/>
                </a:cubicBezTo>
                <a:cubicBezTo>
                  <a:pt x="562" y="31"/>
                  <a:pt x="562" y="31"/>
                  <a:pt x="562" y="31"/>
                </a:cubicBezTo>
                <a:cubicBezTo>
                  <a:pt x="561" y="31"/>
                  <a:pt x="560" y="32"/>
                  <a:pt x="559" y="32"/>
                </a:cubicBezTo>
                <a:cubicBezTo>
                  <a:pt x="559" y="32"/>
                  <a:pt x="559" y="32"/>
                  <a:pt x="559" y="32"/>
                </a:cubicBezTo>
                <a:cubicBezTo>
                  <a:pt x="558" y="32"/>
                  <a:pt x="557" y="33"/>
                  <a:pt x="556" y="33"/>
                </a:cubicBezTo>
                <a:cubicBezTo>
                  <a:pt x="556" y="33"/>
                  <a:pt x="556" y="33"/>
                  <a:pt x="556" y="33"/>
                </a:cubicBezTo>
                <a:cubicBezTo>
                  <a:pt x="555" y="34"/>
                  <a:pt x="554" y="34"/>
                  <a:pt x="554" y="34"/>
                </a:cubicBezTo>
                <a:cubicBezTo>
                  <a:pt x="554" y="34"/>
                  <a:pt x="554" y="34"/>
                  <a:pt x="554" y="34"/>
                </a:cubicBezTo>
                <a:cubicBezTo>
                  <a:pt x="553" y="35"/>
                  <a:pt x="552" y="35"/>
                  <a:pt x="552" y="35"/>
                </a:cubicBezTo>
                <a:cubicBezTo>
                  <a:pt x="552" y="35"/>
                  <a:pt x="551" y="35"/>
                  <a:pt x="551" y="35"/>
                </a:cubicBezTo>
                <a:cubicBezTo>
                  <a:pt x="551" y="36"/>
                  <a:pt x="550" y="36"/>
                  <a:pt x="550" y="36"/>
                </a:cubicBezTo>
                <a:cubicBezTo>
                  <a:pt x="550" y="36"/>
                  <a:pt x="550" y="36"/>
                  <a:pt x="550" y="36"/>
                </a:cubicBezTo>
                <a:cubicBezTo>
                  <a:pt x="549" y="36"/>
                  <a:pt x="549" y="36"/>
                  <a:pt x="548" y="37"/>
                </a:cubicBezTo>
                <a:cubicBezTo>
                  <a:pt x="548" y="37"/>
                  <a:pt x="548" y="37"/>
                  <a:pt x="548" y="37"/>
                </a:cubicBezTo>
                <a:cubicBezTo>
                  <a:pt x="547" y="37"/>
                  <a:pt x="547" y="37"/>
                  <a:pt x="547" y="38"/>
                </a:cubicBezTo>
                <a:cubicBezTo>
                  <a:pt x="547" y="38"/>
                  <a:pt x="547" y="38"/>
                  <a:pt x="546" y="38"/>
                </a:cubicBezTo>
                <a:cubicBezTo>
                  <a:pt x="546" y="38"/>
                  <a:pt x="546" y="38"/>
                  <a:pt x="546" y="38"/>
                </a:cubicBezTo>
                <a:cubicBezTo>
                  <a:pt x="376" y="40"/>
                  <a:pt x="376" y="40"/>
                  <a:pt x="376" y="40"/>
                </a:cubicBezTo>
                <a:cubicBezTo>
                  <a:pt x="324" y="52"/>
                  <a:pt x="234" y="51"/>
                  <a:pt x="160" y="20"/>
                </a:cubicBezTo>
                <a:cubicBezTo>
                  <a:pt x="111" y="0"/>
                  <a:pt x="58" y="19"/>
                  <a:pt x="26" y="34"/>
                </a:cubicBezTo>
                <a:cubicBezTo>
                  <a:pt x="9" y="66"/>
                  <a:pt x="0" y="103"/>
                  <a:pt x="0" y="142"/>
                </a:cubicBezTo>
                <a:cubicBezTo>
                  <a:pt x="0" y="268"/>
                  <a:pt x="102" y="371"/>
                  <a:pt x="229" y="371"/>
                </a:cubicBezTo>
                <a:cubicBezTo>
                  <a:pt x="356" y="371"/>
                  <a:pt x="458" y="268"/>
                  <a:pt x="458" y="142"/>
                </a:cubicBezTo>
                <a:cubicBezTo>
                  <a:pt x="458" y="133"/>
                  <a:pt x="458" y="124"/>
                  <a:pt x="457" y="116"/>
                </a:cubicBezTo>
                <a:cubicBezTo>
                  <a:pt x="627" y="50"/>
                  <a:pt x="627" y="50"/>
                  <a:pt x="627" y="50"/>
                </a:cubicBezTo>
                <a:cubicBezTo>
                  <a:pt x="628" y="49"/>
                  <a:pt x="630" y="48"/>
                  <a:pt x="631" y="48"/>
                </a:cubicBezTo>
                <a:cubicBezTo>
                  <a:pt x="631" y="47"/>
                  <a:pt x="631" y="47"/>
                  <a:pt x="631" y="47"/>
                </a:cubicBezTo>
                <a:cubicBezTo>
                  <a:pt x="632" y="46"/>
                  <a:pt x="633" y="46"/>
                  <a:pt x="635" y="45"/>
                </a:cubicBezTo>
                <a:cubicBezTo>
                  <a:pt x="635" y="45"/>
                  <a:pt x="635" y="45"/>
                  <a:pt x="635" y="45"/>
                </a:cubicBezTo>
                <a:cubicBezTo>
                  <a:pt x="636" y="45"/>
                  <a:pt x="637" y="45"/>
                  <a:pt x="638" y="44"/>
                </a:cubicBezTo>
                <a:cubicBezTo>
                  <a:pt x="638" y="44"/>
                  <a:pt x="638" y="44"/>
                  <a:pt x="638" y="44"/>
                </a:cubicBezTo>
                <a:cubicBezTo>
                  <a:pt x="639" y="44"/>
                  <a:pt x="640" y="43"/>
                  <a:pt x="641" y="43"/>
                </a:cubicBezTo>
                <a:cubicBezTo>
                  <a:pt x="642" y="43"/>
                  <a:pt x="642" y="43"/>
                  <a:pt x="642" y="43"/>
                </a:cubicBezTo>
                <a:cubicBezTo>
                  <a:pt x="643" y="43"/>
                  <a:pt x="644" y="43"/>
                  <a:pt x="645" y="43"/>
                </a:cubicBezTo>
                <a:cubicBezTo>
                  <a:pt x="645" y="43"/>
                  <a:pt x="645" y="43"/>
                  <a:pt x="645" y="43"/>
                </a:cubicBezTo>
                <a:cubicBezTo>
                  <a:pt x="646" y="43"/>
                  <a:pt x="647" y="43"/>
                  <a:pt x="648" y="43"/>
                </a:cubicBezTo>
                <a:cubicBezTo>
                  <a:pt x="648" y="43"/>
                  <a:pt x="648" y="43"/>
                  <a:pt x="649" y="43"/>
                </a:cubicBezTo>
                <a:cubicBezTo>
                  <a:pt x="649" y="43"/>
                  <a:pt x="650" y="43"/>
                  <a:pt x="651" y="43"/>
                </a:cubicBezTo>
                <a:cubicBezTo>
                  <a:pt x="651" y="43"/>
                  <a:pt x="651" y="43"/>
                  <a:pt x="651" y="43"/>
                </a:cubicBezTo>
                <a:cubicBezTo>
                  <a:pt x="652" y="43"/>
                  <a:pt x="653" y="43"/>
                  <a:pt x="654" y="44"/>
                </a:cubicBezTo>
                <a:cubicBezTo>
                  <a:pt x="654" y="44"/>
                  <a:pt x="655" y="44"/>
                  <a:pt x="655" y="44"/>
                </a:cubicBezTo>
                <a:cubicBezTo>
                  <a:pt x="656" y="44"/>
                  <a:pt x="656" y="44"/>
                  <a:pt x="657" y="45"/>
                </a:cubicBezTo>
                <a:cubicBezTo>
                  <a:pt x="657" y="45"/>
                  <a:pt x="657" y="45"/>
                  <a:pt x="657" y="45"/>
                </a:cubicBezTo>
                <a:cubicBezTo>
                  <a:pt x="658" y="45"/>
                  <a:pt x="659" y="45"/>
                  <a:pt x="660" y="46"/>
                </a:cubicBezTo>
                <a:cubicBezTo>
                  <a:pt x="660" y="46"/>
                  <a:pt x="660" y="46"/>
                  <a:pt x="660" y="46"/>
                </a:cubicBezTo>
                <a:cubicBezTo>
                  <a:pt x="661" y="46"/>
                  <a:pt x="662" y="46"/>
                  <a:pt x="662" y="47"/>
                </a:cubicBezTo>
                <a:cubicBezTo>
                  <a:pt x="663" y="47"/>
                  <a:pt x="663" y="47"/>
                  <a:pt x="663" y="47"/>
                </a:cubicBezTo>
                <a:cubicBezTo>
                  <a:pt x="663" y="47"/>
                  <a:pt x="664" y="48"/>
                  <a:pt x="665" y="48"/>
                </a:cubicBezTo>
                <a:cubicBezTo>
                  <a:pt x="665" y="48"/>
                  <a:pt x="665" y="48"/>
                  <a:pt x="665" y="48"/>
                </a:cubicBezTo>
                <a:cubicBezTo>
                  <a:pt x="666" y="49"/>
                  <a:pt x="666" y="49"/>
                  <a:pt x="667" y="49"/>
                </a:cubicBezTo>
                <a:cubicBezTo>
                  <a:pt x="667" y="49"/>
                  <a:pt x="667" y="49"/>
                  <a:pt x="667" y="50"/>
                </a:cubicBezTo>
                <a:cubicBezTo>
                  <a:pt x="668" y="50"/>
                  <a:pt x="668" y="50"/>
                  <a:pt x="669" y="51"/>
                </a:cubicBezTo>
                <a:cubicBezTo>
                  <a:pt x="669" y="51"/>
                  <a:pt x="669" y="51"/>
                  <a:pt x="669" y="51"/>
                </a:cubicBezTo>
                <a:cubicBezTo>
                  <a:pt x="670" y="51"/>
                  <a:pt x="670" y="52"/>
                  <a:pt x="671" y="52"/>
                </a:cubicBezTo>
                <a:cubicBezTo>
                  <a:pt x="671" y="52"/>
                  <a:pt x="671" y="52"/>
                  <a:pt x="671" y="52"/>
                </a:cubicBezTo>
                <a:cubicBezTo>
                  <a:pt x="671" y="53"/>
                  <a:pt x="672" y="53"/>
                  <a:pt x="672" y="53"/>
                </a:cubicBezTo>
                <a:cubicBezTo>
                  <a:pt x="674" y="55"/>
                  <a:pt x="675" y="56"/>
                  <a:pt x="675" y="56"/>
                </a:cubicBezTo>
                <a:cubicBezTo>
                  <a:pt x="740" y="158"/>
                  <a:pt x="657" y="158"/>
                  <a:pt x="657" y="158"/>
                </a:cubicBezTo>
                <a:cubicBezTo>
                  <a:pt x="657" y="158"/>
                  <a:pt x="502" y="108"/>
                  <a:pt x="521" y="198"/>
                </a:cubicBezTo>
                <a:cubicBezTo>
                  <a:pt x="541" y="295"/>
                  <a:pt x="694" y="255"/>
                  <a:pt x="737" y="224"/>
                </a:cubicBezTo>
                <a:cubicBezTo>
                  <a:pt x="780" y="194"/>
                  <a:pt x="848" y="186"/>
                  <a:pt x="848" y="186"/>
                </a:cubicBezTo>
                <a:cubicBezTo>
                  <a:pt x="1098" y="171"/>
                  <a:pt x="1125" y="339"/>
                  <a:pt x="1125" y="339"/>
                </a:cubicBezTo>
                <a:cubicBezTo>
                  <a:pt x="1125" y="339"/>
                  <a:pt x="1150" y="426"/>
                  <a:pt x="1196" y="560"/>
                </a:cubicBezTo>
                <a:cubicBezTo>
                  <a:pt x="1251" y="722"/>
                  <a:pt x="1433" y="688"/>
                  <a:pt x="1565" y="632"/>
                </a:cubicBezTo>
                <a:cubicBezTo>
                  <a:pt x="1697" y="576"/>
                  <a:pt x="1768" y="578"/>
                  <a:pt x="1768" y="578"/>
                </a:cubicBezTo>
                <a:cubicBezTo>
                  <a:pt x="2057" y="580"/>
                  <a:pt x="2044" y="714"/>
                  <a:pt x="2153" y="882"/>
                </a:cubicBezTo>
                <a:cubicBezTo>
                  <a:pt x="2262" y="1050"/>
                  <a:pt x="2457" y="1032"/>
                  <a:pt x="2502" y="1022"/>
                </a:cubicBezTo>
                <a:cubicBezTo>
                  <a:pt x="2551" y="1011"/>
                  <a:pt x="2794" y="954"/>
                  <a:pt x="2885" y="986"/>
                </a:cubicBezTo>
                <a:cubicBezTo>
                  <a:pt x="2976" y="1018"/>
                  <a:pt x="3106" y="1041"/>
                  <a:pt x="3132" y="1039"/>
                </a:cubicBezTo>
                <a:cubicBezTo>
                  <a:pt x="3166" y="1037"/>
                  <a:pt x="3257" y="1038"/>
                  <a:pt x="3288" y="1052"/>
                </a:cubicBezTo>
                <a:cubicBezTo>
                  <a:pt x="3318" y="1067"/>
                  <a:pt x="3342" y="1074"/>
                  <a:pt x="3368" y="1072"/>
                </a:cubicBezTo>
                <a:cubicBezTo>
                  <a:pt x="3393" y="1071"/>
                  <a:pt x="3476" y="1056"/>
                  <a:pt x="3445" y="10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46050" y="1952625"/>
            <a:ext cx="2278063" cy="1579563"/>
            <a:chOff x="146050" y="1952625"/>
            <a:chExt cx="2278063" cy="1579563"/>
          </a:xfrm>
        </p:grpSpPr>
        <p:sp>
          <p:nvSpPr>
            <p:cNvPr id="6" name="Line 22"/>
            <p:cNvSpPr>
              <a:spLocks noChangeShapeType="1"/>
            </p:cNvSpPr>
            <p:nvPr/>
          </p:nvSpPr>
          <p:spPr bwMode="auto">
            <a:xfrm>
              <a:off x="2071688" y="2105025"/>
              <a:ext cx="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4"/>
            <p:cNvSpPr/>
            <p:nvPr/>
          </p:nvSpPr>
          <p:spPr bwMode="auto">
            <a:xfrm>
              <a:off x="146050" y="1952625"/>
              <a:ext cx="2278063" cy="1579563"/>
            </a:xfrm>
            <a:custGeom>
              <a:avLst/>
              <a:gdLst>
                <a:gd name="T0" fmla="*/ 671 w 686"/>
                <a:gd name="T1" fmla="*/ 125 h 476"/>
                <a:gd name="T2" fmla="*/ 629 w 686"/>
                <a:gd name="T3" fmla="*/ 25 h 476"/>
                <a:gd name="T4" fmla="*/ 595 w 686"/>
                <a:gd name="T5" fmla="*/ 5 h 476"/>
                <a:gd name="T6" fmla="*/ 579 w 686"/>
                <a:gd name="T7" fmla="*/ 39 h 476"/>
                <a:gd name="T8" fmla="*/ 409 w 686"/>
                <a:gd name="T9" fmla="*/ 105 h 476"/>
                <a:gd name="T10" fmla="*/ 229 w 686"/>
                <a:gd name="T11" fmla="*/ 17 h 476"/>
                <a:gd name="T12" fmla="*/ 0 w 686"/>
                <a:gd name="T13" fmla="*/ 247 h 476"/>
                <a:gd name="T14" fmla="*/ 229 w 686"/>
                <a:gd name="T15" fmla="*/ 476 h 476"/>
                <a:gd name="T16" fmla="*/ 458 w 686"/>
                <a:gd name="T17" fmla="*/ 247 h 476"/>
                <a:gd name="T18" fmla="*/ 457 w 686"/>
                <a:gd name="T19" fmla="*/ 221 h 476"/>
                <a:gd name="T20" fmla="*/ 627 w 686"/>
                <a:gd name="T21" fmla="*/ 155 h 476"/>
                <a:gd name="T22" fmla="*/ 663 w 686"/>
                <a:gd name="T23" fmla="*/ 166 h 476"/>
                <a:gd name="T24" fmla="*/ 671 w 686"/>
                <a:gd name="T25" fmla="*/ 125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6" h="476">
                  <a:moveTo>
                    <a:pt x="671" y="125"/>
                  </a:moveTo>
                  <a:cubicBezTo>
                    <a:pt x="629" y="25"/>
                    <a:pt x="629" y="25"/>
                    <a:pt x="629" y="25"/>
                  </a:cubicBezTo>
                  <a:cubicBezTo>
                    <a:pt x="623" y="15"/>
                    <a:pt x="614" y="0"/>
                    <a:pt x="595" y="5"/>
                  </a:cubicBezTo>
                  <a:cubicBezTo>
                    <a:pt x="581" y="9"/>
                    <a:pt x="579" y="28"/>
                    <a:pt x="579" y="39"/>
                  </a:cubicBezTo>
                  <a:cubicBezTo>
                    <a:pt x="409" y="105"/>
                    <a:pt x="409" y="105"/>
                    <a:pt x="409" y="105"/>
                  </a:cubicBezTo>
                  <a:cubicBezTo>
                    <a:pt x="367" y="52"/>
                    <a:pt x="302" y="17"/>
                    <a:pt x="229" y="17"/>
                  </a:cubicBezTo>
                  <a:cubicBezTo>
                    <a:pt x="102" y="17"/>
                    <a:pt x="0" y="120"/>
                    <a:pt x="0" y="247"/>
                  </a:cubicBezTo>
                  <a:cubicBezTo>
                    <a:pt x="0" y="373"/>
                    <a:pt x="102" y="476"/>
                    <a:pt x="229" y="476"/>
                  </a:cubicBezTo>
                  <a:cubicBezTo>
                    <a:pt x="356" y="476"/>
                    <a:pt x="458" y="373"/>
                    <a:pt x="458" y="247"/>
                  </a:cubicBezTo>
                  <a:cubicBezTo>
                    <a:pt x="458" y="238"/>
                    <a:pt x="458" y="229"/>
                    <a:pt x="457" y="221"/>
                  </a:cubicBezTo>
                  <a:cubicBezTo>
                    <a:pt x="627" y="155"/>
                    <a:pt x="627" y="155"/>
                    <a:pt x="627" y="155"/>
                  </a:cubicBezTo>
                  <a:cubicBezTo>
                    <a:pt x="636" y="163"/>
                    <a:pt x="649" y="172"/>
                    <a:pt x="663" y="166"/>
                  </a:cubicBezTo>
                  <a:cubicBezTo>
                    <a:pt x="686" y="156"/>
                    <a:pt x="671" y="125"/>
                    <a:pt x="671" y="125"/>
                  </a:cubicBezTo>
                  <a:close/>
                </a:path>
              </a:pathLst>
            </a:cu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2114550" y="1978025"/>
              <a:ext cx="273050" cy="534988"/>
            </a:xfrm>
            <a:custGeom>
              <a:avLst/>
              <a:gdLst>
                <a:gd name="T0" fmla="*/ 31 w 82"/>
                <a:gd name="T1" fmla="*/ 9 h 161"/>
                <a:gd name="T2" fmla="*/ 9 w 82"/>
                <a:gd name="T3" fmla="*/ 29 h 161"/>
                <a:gd name="T4" fmla="*/ 57 w 82"/>
                <a:gd name="T5" fmla="*/ 138 h 161"/>
                <a:gd name="T6" fmla="*/ 82 w 82"/>
                <a:gd name="T7" fmla="*/ 13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1">
                  <a:moveTo>
                    <a:pt x="31" y="9"/>
                  </a:moveTo>
                  <a:cubicBezTo>
                    <a:pt x="31" y="9"/>
                    <a:pt x="0" y="0"/>
                    <a:pt x="9" y="29"/>
                  </a:cubicBezTo>
                  <a:cubicBezTo>
                    <a:pt x="19" y="58"/>
                    <a:pt x="57" y="138"/>
                    <a:pt x="57" y="138"/>
                  </a:cubicBezTo>
                  <a:cubicBezTo>
                    <a:pt x="57" y="138"/>
                    <a:pt x="67" y="161"/>
                    <a:pt x="82" y="130"/>
                  </a:cubicBezTo>
                </a:path>
              </a:pathLst>
            </a:cu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6"/>
            <p:cNvSpPr/>
            <p:nvPr/>
          </p:nvSpPr>
          <p:spPr bwMode="auto">
            <a:xfrm>
              <a:off x="2344738" y="2413000"/>
              <a:ext cx="55563" cy="69850"/>
            </a:xfrm>
            <a:custGeom>
              <a:avLst/>
              <a:gdLst>
                <a:gd name="T0" fmla="*/ 10 w 17"/>
                <a:gd name="T1" fmla="*/ 0 h 21"/>
                <a:gd name="T2" fmla="*/ 0 w 17"/>
                <a:gd name="T3" fmla="*/ 13 h 21"/>
                <a:gd name="T4" fmla="*/ 5 w 17"/>
                <a:gd name="T5" fmla="*/ 15 h 21"/>
                <a:gd name="T6" fmla="*/ 12 w 17"/>
                <a:gd name="T7" fmla="*/ 21 h 21"/>
                <a:gd name="T8" fmla="*/ 17 w 17"/>
                <a:gd name="T9" fmla="*/ 12 h 21"/>
                <a:gd name="T10" fmla="*/ 16 w 17"/>
                <a:gd name="T11" fmla="*/ 4 h 21"/>
                <a:gd name="T12" fmla="*/ 10 w 1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1">
                  <a:moveTo>
                    <a:pt x="10" y="0"/>
                  </a:moveTo>
                  <a:cubicBezTo>
                    <a:pt x="10" y="0"/>
                    <a:pt x="5" y="8"/>
                    <a:pt x="0" y="13"/>
                  </a:cubicBezTo>
                  <a:cubicBezTo>
                    <a:pt x="0" y="13"/>
                    <a:pt x="5" y="15"/>
                    <a:pt x="5" y="15"/>
                  </a:cubicBezTo>
                  <a:cubicBezTo>
                    <a:pt x="5" y="15"/>
                    <a:pt x="10" y="19"/>
                    <a:pt x="12" y="2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A4B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" name="矩形 58"/>
          <p:cNvSpPr/>
          <p:nvPr/>
        </p:nvSpPr>
        <p:spPr>
          <a:xfrm>
            <a:off x="4793615" y="224155"/>
            <a:ext cx="326644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究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思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路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79093" y="1924685"/>
            <a:ext cx="3031513" cy="1205890"/>
            <a:chOff x="3079093" y="1924685"/>
            <a:chExt cx="3031513" cy="1205890"/>
          </a:xfrm>
        </p:grpSpPr>
        <p:sp>
          <p:nvSpPr>
            <p:cNvPr id="13" name="椭圆 12"/>
            <p:cNvSpPr/>
            <p:nvPr/>
          </p:nvSpPr>
          <p:spPr>
            <a:xfrm>
              <a:off x="3079093" y="2146439"/>
              <a:ext cx="712978" cy="712978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sp>
          <p:nvSpPr>
            <p:cNvPr id="60" name="矩形 59"/>
            <p:cNvSpPr/>
            <p:nvPr/>
          </p:nvSpPr>
          <p:spPr>
            <a:xfrm>
              <a:off x="3943820" y="2300630"/>
              <a:ext cx="2166786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在线教学</a:t>
              </a: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</a:t>
              </a:r>
              <a:r>
                <a:rPr lang="zh-CN" altLang="en-US" sz="2800" b="1" dirty="0">
                  <a:solidFill>
                    <a:srgbClr val="FF0000"/>
                  </a:solidFill>
                </a:rPr>
                <a:t>？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深度学习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791992" y="1924685"/>
              <a:ext cx="140462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latin typeface="+mj-lt"/>
                </a:rPr>
                <a:t>发现问题</a:t>
              </a:r>
              <a:endParaRPr lang="zh-CN" altLang="en-US" sz="2400" b="1" dirty="0"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25960" y="3153528"/>
            <a:ext cx="5558155" cy="1417955"/>
            <a:chOff x="6225960" y="3153528"/>
            <a:chExt cx="5558155" cy="1417955"/>
          </a:xfrm>
        </p:grpSpPr>
        <p:sp>
          <p:nvSpPr>
            <p:cNvPr id="27" name="椭圆 26"/>
            <p:cNvSpPr/>
            <p:nvPr/>
          </p:nvSpPr>
          <p:spPr>
            <a:xfrm>
              <a:off x="6225960" y="3474825"/>
              <a:ext cx="712978" cy="712978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sp>
          <p:nvSpPr>
            <p:cNvPr id="62" name="矩形 61"/>
            <p:cNvSpPr/>
            <p:nvPr/>
          </p:nvSpPr>
          <p:spPr>
            <a:xfrm>
              <a:off x="7078130" y="3556753"/>
              <a:ext cx="4705985" cy="1014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新概念厘定：指向深度学习的在线教学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现状探析：可能面临的困境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创新路径：针对性提出策略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6902632" y="3153528"/>
              <a:ext cx="140462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latin typeface="+mj-lt"/>
                </a:rPr>
                <a:t>分析问题</a:t>
              </a:r>
              <a:endParaRPr lang="zh-CN" altLang="en-US" sz="2400" b="1" dirty="0">
                <a:latin typeface="+mj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687669" y="4926215"/>
            <a:ext cx="3485515" cy="1534160"/>
            <a:chOff x="7687669" y="4926215"/>
            <a:chExt cx="3485515" cy="1534160"/>
          </a:xfrm>
        </p:grpSpPr>
        <p:sp>
          <p:nvSpPr>
            <p:cNvPr id="36" name="椭圆 35"/>
            <p:cNvSpPr/>
            <p:nvPr/>
          </p:nvSpPr>
          <p:spPr>
            <a:xfrm>
              <a:off x="7687669" y="4926215"/>
              <a:ext cx="712978" cy="712978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sp>
          <p:nvSpPr>
            <p:cNvPr id="66" name="矩形 65"/>
            <p:cNvSpPr/>
            <p:nvPr/>
          </p:nvSpPr>
          <p:spPr>
            <a:xfrm>
              <a:off x="7688304" y="6061595"/>
              <a:ext cx="3484880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尝试提出五大策略</a:t>
              </a: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以供参考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400471" y="5639341"/>
              <a:ext cx="140462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latin typeface="+mj-lt"/>
                </a:rPr>
                <a:t>解决问题</a:t>
              </a:r>
              <a:endParaRPr lang="zh-CN" altLang="en-US" sz="2400" b="1" dirty="0">
                <a:latin typeface="+mj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09176" y="3813314"/>
            <a:ext cx="2016125" cy="1881505"/>
            <a:chOff x="4209176" y="3813314"/>
            <a:chExt cx="2016125" cy="1881505"/>
          </a:xfrm>
        </p:grpSpPr>
        <p:sp>
          <p:nvSpPr>
            <p:cNvPr id="19" name="椭圆 18"/>
            <p:cNvSpPr/>
            <p:nvPr/>
          </p:nvSpPr>
          <p:spPr>
            <a:xfrm>
              <a:off x="4384018" y="3813314"/>
              <a:ext cx="712978" cy="712978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sp>
          <p:nvSpPr>
            <p:cNvPr id="68" name="矩形 67"/>
            <p:cNvSpPr/>
            <p:nvPr/>
          </p:nvSpPr>
          <p:spPr>
            <a:xfrm>
              <a:off x="4209176" y="4988064"/>
              <a:ext cx="2016125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能否基于深度学习改进在线教学？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324746" y="4546168"/>
              <a:ext cx="140462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latin typeface="+mj-lt"/>
                </a:rPr>
                <a:t>提出问题</a:t>
              </a:r>
              <a:endParaRPr lang="zh-CN" altLang="en-US" sz="2400" b="1" dirty="0">
                <a:latin typeface="+mj-lt"/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661035" y="3995420"/>
            <a:ext cx="286258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25800" y="2214245"/>
            <a:ext cx="419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</a:rPr>
              <a:t>1</a:t>
            </a:r>
            <a:endParaRPr lang="en-US" altLang="zh-CN" sz="3600" b="1">
              <a:solidFill>
                <a:schemeClr val="bg1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525010" y="3877945"/>
            <a:ext cx="268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</a:rPr>
              <a:t>2</a:t>
            </a:r>
            <a:endParaRPr lang="en-US" altLang="zh-CN" sz="3200" b="1">
              <a:solidFill>
                <a:schemeClr val="bg1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388735" y="3486150"/>
            <a:ext cx="76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1"/>
                </a:solidFill>
              </a:rPr>
              <a:t>3</a:t>
            </a:r>
            <a:endParaRPr lang="en-US" altLang="zh-CN" sz="3600">
              <a:solidFill>
                <a:schemeClr val="bg1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7826375" y="4926330"/>
            <a:ext cx="242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</a:rPr>
              <a:t>4</a:t>
            </a:r>
            <a:endParaRPr lang="en-US" altLang="zh-CN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90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656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208627" y="1733843"/>
            <a:ext cx="3390314" cy="3390314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6296562" y="2552881"/>
            <a:ext cx="208724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+mj-lt"/>
              </a:rPr>
              <a:t>核</a:t>
            </a:r>
            <a:r>
              <a:rPr lang="en-US" altLang="zh-CN" sz="3200" b="1" dirty="0">
                <a:latin typeface="+mj-lt"/>
              </a:rPr>
              <a:t> </a:t>
            </a:r>
            <a:r>
              <a:rPr lang="zh-CN" altLang="en-US" sz="3200" b="1" dirty="0">
                <a:latin typeface="+mj-lt"/>
              </a:rPr>
              <a:t>心</a:t>
            </a:r>
            <a:r>
              <a:rPr lang="en-US" altLang="zh-CN" sz="3200" b="1" dirty="0">
                <a:latin typeface="+mj-lt"/>
              </a:rPr>
              <a:t> </a:t>
            </a:r>
            <a:r>
              <a:rPr lang="zh-CN" altLang="en-US" sz="3200" b="1" dirty="0">
                <a:latin typeface="+mj-lt"/>
              </a:rPr>
              <a:t>观</a:t>
            </a:r>
            <a:r>
              <a:rPr lang="en-US" altLang="zh-CN" sz="3200" b="1" dirty="0">
                <a:latin typeface="+mj-lt"/>
              </a:rPr>
              <a:t> </a:t>
            </a:r>
            <a:r>
              <a:rPr lang="zh-CN" altLang="en-US" sz="3200" b="1" dirty="0">
                <a:latin typeface="+mj-lt"/>
              </a:rPr>
              <a:t>点</a:t>
            </a:r>
            <a:endParaRPr lang="zh-CN" altLang="en-US" sz="3200" b="1" dirty="0">
              <a:latin typeface="+mj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138204" y="3178180"/>
            <a:ext cx="3990536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780367" y="3177063"/>
            <a:ext cx="2246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Chapter Three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6976745" y="3059430"/>
            <a:ext cx="5130165" cy="36309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1600" b="1"/>
              <a:t>1.</a:t>
            </a:r>
            <a:r>
              <a:rPr lang="zh-CN" altLang="en-US" sz="1600" b="1"/>
              <a:t>深度学习以学生为主体，注重学生的个性体验，提倡学生全身心的参与，注重过程。</a:t>
            </a:r>
            <a:r>
              <a:rPr lang="zh-CN" altLang="en-US" sz="1600" b="1">
                <a:solidFill>
                  <a:srgbClr val="C00000"/>
                </a:solidFill>
              </a:rPr>
              <a:t>在线教学要改变传统的教学方式，依托网络平台激发起学生的个性化体验</a:t>
            </a:r>
            <a:r>
              <a:rPr lang="zh-CN" altLang="en-US" sz="1600" b="1"/>
              <a:t>。</a:t>
            </a:r>
            <a:endParaRPr lang="zh-CN" altLang="en-US" sz="1600" b="1"/>
          </a:p>
          <a:p>
            <a:pPr fontAlgn="auto">
              <a:lnSpc>
                <a:spcPct val="120000"/>
              </a:lnSpc>
            </a:pPr>
            <a:r>
              <a:rPr lang="en-US" altLang="zh-CN" sz="1600" b="1"/>
              <a:t>2.</a:t>
            </a:r>
            <a:r>
              <a:rPr lang="zh-CN" altLang="en-US" sz="1600" b="1"/>
              <a:t>深度学习是一种基于理解的学习，要求学生准确把握知识的内在结构和深层含义。</a:t>
            </a:r>
            <a:r>
              <a:rPr lang="zh-CN" altLang="en-US" sz="1600" b="1">
                <a:solidFill>
                  <a:srgbClr val="C00000"/>
                </a:solidFill>
              </a:rPr>
              <a:t>在线教学要尽量引导学生跳出表层学习，达到深层理解。</a:t>
            </a:r>
            <a:endParaRPr lang="zh-CN" altLang="en-US" sz="1600" b="1">
              <a:solidFill>
                <a:srgbClr val="C00000"/>
              </a:solidFill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1600" b="1">
                <a:solidFill>
                  <a:schemeClr val="tx1"/>
                </a:solidFill>
              </a:rPr>
              <a:t>3.</a:t>
            </a:r>
            <a:r>
              <a:rPr lang="zh-CN" altLang="en-US" sz="1600" b="1"/>
              <a:t>深度学习指向情感和高阶思维的发展，</a:t>
            </a:r>
            <a:r>
              <a:rPr lang="zh-CN" altLang="en-US" sz="1600" b="1">
                <a:solidFill>
                  <a:srgbClr val="C00000"/>
                </a:solidFill>
              </a:rPr>
              <a:t>在线教学不能仅停留在视频互动的</a:t>
            </a:r>
            <a:r>
              <a:rPr lang="zh-CN" altLang="en-US" sz="1600" b="1">
                <a:solidFill>
                  <a:srgbClr val="C00000"/>
                </a:solidFill>
              </a:rPr>
              <a:t>层面，</a:t>
            </a:r>
            <a:r>
              <a:rPr lang="zh-CN" altLang="en-US" sz="1600" b="1"/>
              <a:t>要从知识讲解转向解决、探究问题，关注学生的素质发展和情感因素。</a:t>
            </a:r>
            <a:endParaRPr lang="zh-CN" altLang="en-US" sz="1600" b="1"/>
          </a:p>
          <a:p>
            <a:pPr fontAlgn="auto">
              <a:lnSpc>
                <a:spcPct val="120000"/>
              </a:lnSpc>
            </a:pPr>
            <a:r>
              <a:rPr lang="en-US" altLang="zh-CN" sz="1600" b="1"/>
              <a:t>4.</a:t>
            </a:r>
            <a:r>
              <a:rPr lang="zh-CN" altLang="en-US" sz="1600" b="1"/>
              <a:t>深度学习具有统整性，整合各学科知识和信息，也是学生、教师以及其他各种因素的交互学习。</a:t>
            </a:r>
            <a:r>
              <a:rPr lang="zh-CN" altLang="en-US" sz="1600" b="1">
                <a:solidFill>
                  <a:srgbClr val="C00000"/>
                </a:solidFill>
              </a:rPr>
              <a:t>在线教学要整合资源和信息，同时关注师生、生生交流。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2080" y="1405890"/>
            <a:ext cx="3111500" cy="2895600"/>
            <a:chOff x="318368" y="1303800"/>
            <a:chExt cx="3842437" cy="3842437"/>
          </a:xfrm>
        </p:grpSpPr>
        <p:sp>
          <p:nvSpPr>
            <p:cNvPr id="6" name="椭圆 5"/>
            <p:cNvSpPr/>
            <p:nvPr/>
          </p:nvSpPr>
          <p:spPr>
            <a:xfrm>
              <a:off x="318368" y="1303800"/>
              <a:ext cx="3842437" cy="3842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268007" y="2982760"/>
              <a:ext cx="309880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61910" y="3288674"/>
              <a:ext cx="2755354" cy="337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1215900" y="2825740"/>
              <a:ext cx="1995268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1385625" y="2470014"/>
              <a:ext cx="1825550" cy="3555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3200" b="1" baseline="70000" dirty="0">
                  <a:latin typeface="+mj-lt"/>
                </a:rPr>
                <a:t>在线教学</a:t>
              </a:r>
              <a:endParaRPr lang="zh-CN" altLang="en-US" sz="3200" b="1" baseline="70000" dirty="0">
                <a:latin typeface="+mj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243580" y="2739390"/>
            <a:ext cx="3451860" cy="3350895"/>
            <a:chOff x="4223555" y="2879165"/>
            <a:chExt cx="3842437" cy="3842437"/>
          </a:xfrm>
        </p:grpSpPr>
        <p:sp>
          <p:nvSpPr>
            <p:cNvPr id="12" name="椭圆 11"/>
            <p:cNvSpPr/>
            <p:nvPr/>
          </p:nvSpPr>
          <p:spPr>
            <a:xfrm>
              <a:off x="4223555" y="2879165"/>
              <a:ext cx="3842437" cy="3842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5096739" y="4208452"/>
              <a:ext cx="1995268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5224658" y="4042666"/>
              <a:ext cx="2343506" cy="471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baseline="70000" dirty="0">
                  <a:latin typeface="+mj-lt"/>
                </a:rPr>
                <a:t>深度学习</a:t>
              </a:r>
              <a:endParaRPr lang="zh-CN" altLang="en-US" sz="3200" b="1" baseline="70000" dirty="0">
                <a:latin typeface="+mj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38589" y="2648692"/>
            <a:ext cx="3260725" cy="964538"/>
            <a:chOff x="8538589" y="2648692"/>
            <a:chExt cx="3260725" cy="964538"/>
          </a:xfrm>
        </p:grpSpPr>
        <p:sp>
          <p:nvSpPr>
            <p:cNvPr id="18" name="矩形 17"/>
            <p:cNvSpPr/>
            <p:nvPr/>
          </p:nvSpPr>
          <p:spPr>
            <a:xfrm>
              <a:off x="8991283" y="2970131"/>
              <a:ext cx="309880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585186" y="3276045"/>
              <a:ext cx="2755354" cy="337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0" name="直接连接符 19"/>
            <p:cNvCxnSpPr>
              <a:stCxn id="21" idx="3"/>
            </p:cNvCxnSpPr>
            <p:nvPr/>
          </p:nvCxnSpPr>
          <p:spPr>
            <a:xfrm flipH="1">
              <a:off x="8538589" y="2854386"/>
              <a:ext cx="3260725" cy="3556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8562084" y="2648692"/>
              <a:ext cx="3237230" cy="410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b="1" baseline="70000" dirty="0">
                  <a:latin typeface="+mj-lt"/>
                </a:rPr>
                <a:t> 指向</a:t>
              </a:r>
              <a:r>
                <a:rPr lang="zh-CN" altLang="en-US" sz="3200" b="1" baseline="70000" dirty="0">
                  <a:latin typeface="+mj-lt"/>
                </a:rPr>
                <a:t>深度学习的在线教学</a:t>
              </a:r>
              <a:endParaRPr lang="zh-CN" altLang="en-US" sz="3200" b="1" baseline="70000" dirty="0">
                <a:latin typeface="+mj-lt"/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2120606" y="-3786162"/>
            <a:ext cx="7061981" cy="706198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  <a:p>
            <a:pPr algn="ctr"/>
            <a:endParaRPr lang="zh-CN" altLang="en-US" sz="2800" dirty="0"/>
          </a:p>
          <a:p>
            <a:pPr algn="ctr"/>
            <a:endParaRPr lang="zh-CN" altLang="en-US" sz="2800" dirty="0"/>
          </a:p>
          <a:p>
            <a:pPr algn="ctr"/>
            <a:endParaRPr lang="zh-CN" altLang="en-US" sz="2800" dirty="0"/>
          </a:p>
          <a:p>
            <a:pPr algn="ctr"/>
            <a:endParaRPr lang="zh-CN" altLang="en-US" sz="2800" dirty="0"/>
          </a:p>
          <a:p>
            <a:pPr algn="ctr"/>
            <a:endParaRPr lang="zh-CN" altLang="en-US" sz="2800" dirty="0"/>
          </a:p>
          <a:p>
            <a:pPr algn="ctr"/>
            <a:endParaRPr lang="zh-CN" altLang="en-US" sz="2800" dirty="0"/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/>
              <a:t>概念厘定：指向深度学习的在线教学</a:t>
            </a:r>
            <a:endParaRPr lang="zh-CN" altLang="en-US" sz="28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551815" y="2671445"/>
            <a:ext cx="2197100" cy="971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latin typeface="黑体" panose="02010609060101010101" charset="-122"/>
                <a:ea typeface="黑体" panose="02010609060101010101" charset="-122"/>
              </a:rPr>
              <a:t>在线教学是以网络为媒介，依托现代信息技术，教师和学生以网络平台和工具为载体所进行的教学活动。</a:t>
            </a:r>
            <a:endParaRPr lang="zh-CN" altLang="en-US" sz="1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72840" y="3898900"/>
            <a:ext cx="2792095" cy="1731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latin typeface="黑体" panose="02010609060101010101" charset="-122"/>
                <a:ea typeface="黑体" panose="02010609060101010101" charset="-122"/>
              </a:rPr>
              <a:t>深度学习指的是学生在教师的带领下参与有挑战性的任务，在这一过程中，学生探究学科知识的本质，全身心参与，深入内心和情感体验，同时深刻思考，高阶思维得以提升。总的来说，深度学习是</a:t>
            </a:r>
            <a:r>
              <a:rPr lang="zh-CN" altLang="en-US" sz="1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高层次、整体性、建构性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</a:rPr>
              <a:t>及</a:t>
            </a:r>
            <a:r>
              <a:rPr lang="zh-CN" altLang="en-US" sz="1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交互性统一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</a:rPr>
              <a:t>的学习。</a:t>
            </a:r>
            <a:endParaRPr lang="zh-CN" altLang="en-US" sz="14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2912012" y="5190979"/>
            <a:ext cx="6330462" cy="647113"/>
          </a:xfrm>
          <a:custGeom>
            <a:avLst/>
            <a:gdLst>
              <a:gd name="connsiteX0" fmla="*/ 6302326 w 6302326"/>
              <a:gd name="connsiteY0" fmla="*/ 443132 h 450166"/>
              <a:gd name="connsiteX1" fmla="*/ 6302326 w 6302326"/>
              <a:gd name="connsiteY1" fmla="*/ 450166 h 450166"/>
              <a:gd name="connsiteX2" fmla="*/ 6296740 w 6302326"/>
              <a:gd name="connsiteY2" fmla="*/ 450166 h 450166"/>
              <a:gd name="connsiteX3" fmla="*/ 0 w 6302326"/>
              <a:gd name="connsiteY3" fmla="*/ 0 h 450166"/>
              <a:gd name="connsiteX4" fmla="*/ 6302326 w 6302326"/>
              <a:gd name="connsiteY4" fmla="*/ 0 h 450166"/>
              <a:gd name="connsiteX5" fmla="*/ 6302326 w 6302326"/>
              <a:gd name="connsiteY5" fmla="*/ 443132 h 450166"/>
              <a:gd name="connsiteX6" fmla="*/ 3144129 w 6302326"/>
              <a:gd name="connsiteY6" fmla="*/ 42203 h 450166"/>
              <a:gd name="connsiteX7" fmla="*/ 50096 w 6302326"/>
              <a:gd name="connsiteY7" fmla="*/ 362331 h 450166"/>
              <a:gd name="connsiteX8" fmla="*/ 0 w 6302326"/>
              <a:gd name="connsiteY8" fmla="*/ 425416 h 450166"/>
              <a:gd name="connsiteX0-1" fmla="*/ 6302326 w 6302326"/>
              <a:gd name="connsiteY0-2" fmla="*/ 1062111 h 1069145"/>
              <a:gd name="connsiteX1-3" fmla="*/ 6302326 w 6302326"/>
              <a:gd name="connsiteY1-4" fmla="*/ 1069145 h 1069145"/>
              <a:gd name="connsiteX2-5" fmla="*/ 6296740 w 6302326"/>
              <a:gd name="connsiteY2-6" fmla="*/ 1069145 h 1069145"/>
              <a:gd name="connsiteX3-7" fmla="*/ 6302326 w 6302326"/>
              <a:gd name="connsiteY3-8" fmla="*/ 1062111 h 1069145"/>
              <a:gd name="connsiteX4-9" fmla="*/ 0 w 6302326"/>
              <a:gd name="connsiteY4-10" fmla="*/ 618979 h 1069145"/>
              <a:gd name="connsiteX5-11" fmla="*/ 6302326 w 6302326"/>
              <a:gd name="connsiteY5-12" fmla="*/ 0 h 1069145"/>
              <a:gd name="connsiteX6-13" fmla="*/ 6302326 w 6302326"/>
              <a:gd name="connsiteY6-14" fmla="*/ 1062111 h 1069145"/>
              <a:gd name="connsiteX7-15" fmla="*/ 3144129 w 6302326"/>
              <a:gd name="connsiteY7-16" fmla="*/ 661182 h 1069145"/>
              <a:gd name="connsiteX8-17" fmla="*/ 50096 w 6302326"/>
              <a:gd name="connsiteY8-18" fmla="*/ 981310 h 1069145"/>
              <a:gd name="connsiteX9" fmla="*/ 0 w 6302326"/>
              <a:gd name="connsiteY9" fmla="*/ 1044395 h 1069145"/>
              <a:gd name="connsiteX10" fmla="*/ 0 w 6302326"/>
              <a:gd name="connsiteY10" fmla="*/ 618979 h 1069145"/>
              <a:gd name="connsiteX0-19" fmla="*/ 6330462 w 6330462"/>
              <a:gd name="connsiteY0-20" fmla="*/ 1104313 h 1111347"/>
              <a:gd name="connsiteX1-21" fmla="*/ 6330462 w 6330462"/>
              <a:gd name="connsiteY1-22" fmla="*/ 1111347 h 1111347"/>
              <a:gd name="connsiteX2-23" fmla="*/ 6324876 w 6330462"/>
              <a:gd name="connsiteY2-24" fmla="*/ 1111347 h 1111347"/>
              <a:gd name="connsiteX3-25" fmla="*/ 6330462 w 6330462"/>
              <a:gd name="connsiteY3-26" fmla="*/ 1104313 h 1111347"/>
              <a:gd name="connsiteX4-27" fmla="*/ 0 w 6330462"/>
              <a:gd name="connsiteY4-28" fmla="*/ 0 h 1111347"/>
              <a:gd name="connsiteX5-29" fmla="*/ 6330462 w 6330462"/>
              <a:gd name="connsiteY5-30" fmla="*/ 42202 h 1111347"/>
              <a:gd name="connsiteX6-31" fmla="*/ 6330462 w 6330462"/>
              <a:gd name="connsiteY6-32" fmla="*/ 1104313 h 1111347"/>
              <a:gd name="connsiteX7-33" fmla="*/ 3172265 w 6330462"/>
              <a:gd name="connsiteY7-34" fmla="*/ 703384 h 1111347"/>
              <a:gd name="connsiteX8-35" fmla="*/ 78232 w 6330462"/>
              <a:gd name="connsiteY8-36" fmla="*/ 1023512 h 1111347"/>
              <a:gd name="connsiteX9-37" fmla="*/ 28136 w 6330462"/>
              <a:gd name="connsiteY9-38" fmla="*/ 1086597 h 1111347"/>
              <a:gd name="connsiteX10-39" fmla="*/ 0 w 6330462"/>
              <a:gd name="connsiteY10-40" fmla="*/ 0 h 11113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39" y="connsiteY10-40"/>
              </a:cxn>
            </a:cxnLst>
            <a:rect l="l" t="t" r="r" b="b"/>
            <a:pathLst>
              <a:path w="6330462" h="1111347">
                <a:moveTo>
                  <a:pt x="6330462" y="1104313"/>
                </a:moveTo>
                <a:lnTo>
                  <a:pt x="6330462" y="1111347"/>
                </a:lnTo>
                <a:lnTo>
                  <a:pt x="6324876" y="1111347"/>
                </a:lnTo>
                <a:lnTo>
                  <a:pt x="6330462" y="1104313"/>
                </a:lnTo>
                <a:close/>
                <a:moveTo>
                  <a:pt x="0" y="0"/>
                </a:moveTo>
                <a:lnTo>
                  <a:pt x="6330462" y="42202"/>
                </a:lnTo>
                <a:lnTo>
                  <a:pt x="6330462" y="1104313"/>
                </a:lnTo>
                <a:cubicBezTo>
                  <a:pt x="6330462" y="882886"/>
                  <a:pt x="4916489" y="703384"/>
                  <a:pt x="3172265" y="703384"/>
                </a:cubicBezTo>
                <a:cubicBezTo>
                  <a:pt x="1646069" y="703384"/>
                  <a:pt x="372722" y="840815"/>
                  <a:pt x="78232" y="1023512"/>
                </a:cubicBezTo>
                <a:lnTo>
                  <a:pt x="28136" y="108659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5359791" y="5635649"/>
            <a:ext cx="84406" cy="844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780282" y="5635649"/>
            <a:ext cx="84406" cy="844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200773" y="5635649"/>
            <a:ext cx="84406" cy="844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21264" y="5636879"/>
            <a:ext cx="84406" cy="844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59"/>
          <p:cNvSpPr/>
          <p:nvPr/>
        </p:nvSpPr>
        <p:spPr bwMode="auto">
          <a:xfrm flipH="1">
            <a:off x="2210870" y="3376917"/>
            <a:ext cx="147331" cy="294080"/>
          </a:xfrm>
          <a:custGeom>
            <a:avLst/>
            <a:gdLst>
              <a:gd name="T0" fmla="*/ 0 w 253"/>
              <a:gd name="T1" fmla="*/ 505 h 505"/>
              <a:gd name="T2" fmla="*/ 253 w 253"/>
              <a:gd name="T3" fmla="*/ 251 h 505"/>
              <a:gd name="T4" fmla="*/ 0 w 253"/>
              <a:gd name="T5" fmla="*/ 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3" h="505">
                <a:moveTo>
                  <a:pt x="0" y="505"/>
                </a:moveTo>
                <a:lnTo>
                  <a:pt x="253" y="251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231F2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60"/>
          <p:cNvSpPr/>
          <p:nvPr/>
        </p:nvSpPr>
        <p:spPr bwMode="auto">
          <a:xfrm flipH="1">
            <a:off x="9787289" y="3432705"/>
            <a:ext cx="147913" cy="294080"/>
          </a:xfrm>
          <a:custGeom>
            <a:avLst/>
            <a:gdLst>
              <a:gd name="T0" fmla="*/ 254 w 254"/>
              <a:gd name="T1" fmla="*/ 505 h 505"/>
              <a:gd name="T2" fmla="*/ 0 w 254"/>
              <a:gd name="T3" fmla="*/ 251 h 505"/>
              <a:gd name="T4" fmla="*/ 254 w 254"/>
              <a:gd name="T5" fmla="*/ 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" h="505">
                <a:moveTo>
                  <a:pt x="254" y="505"/>
                </a:moveTo>
                <a:lnTo>
                  <a:pt x="0" y="251"/>
                </a:lnTo>
                <a:lnTo>
                  <a:pt x="254" y="0"/>
                </a:lnTo>
              </a:path>
            </a:pathLst>
          </a:custGeom>
          <a:noFill/>
          <a:ln w="25400" cap="rnd">
            <a:solidFill>
              <a:srgbClr val="231F2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573655" y="525780"/>
            <a:ext cx="72136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现状探析：深度学习视域下在线教学的困境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94635" y="2454275"/>
            <a:ext cx="6096000" cy="21399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p>
            <a:pPr fontAlgn="auto">
              <a:lnSpc>
                <a:spcPct val="150000"/>
              </a:lnSpc>
            </a:pP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流于表面和形式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2.难以沉浸式学习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3.师生互动少，成为教师一言堂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</a:pPr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push dir="r"/>
  </p:transition>
</p:sld>
</file>

<file path=ppt/tags/tag1.xml><?xml version="1.0" encoding="utf-8"?>
<p:tagLst xmlns:p="http://schemas.openxmlformats.org/presentationml/2006/main">
  <p:tag name="ISPRING_ULTRA_SCORM_COURSE_ID" val="F3C75441-F0F2-47AF-A8E1-86695205DE4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GdQ+E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Z1D4SLORUx7mAwAA3BAAACcAAAB1bml2ZXJzYWwvZmxhc2hfcHVibGlzaGluZ19zZXR0aW5ncy54bWzVWO9u2kgQ/85TrHzqx2LSJpcUGaIoAQWVQAqOrtXpFC3eAe9lvet611D66Z7mHqxPcrNeIFBIa9rjlBOKwLMzv/k/401w/ikRZAqZ5ko2vKNqzSMgI8W4nDS8u7D98swj2lDJqFASGp5UHjlvVoI0Hwmu4yEYg6yaIIzU9dQ0vNiYtO77s9msynWa2VMlcoP4uhqpxE8z0CANZH4q6By/zDwF7S0QSgDgX6LkQqxZqRASOKQbxXIBhDO0XHLrFBVtQXXs+Y5tRKOHSaZyyS6VUBnJJqOG98vZhf0seRzUFU9A2pjoJhIt2dQpY9xaQcWQfwYSA5/EaO7psUdmnJm44b2uvbIwyO5vwxTgzndqYS4VBkGaBX4ChjJqqHt0Cg18MnpJcCQ2lzThUYgnxAag4V2F98Nu56p13+uHreH9dXjTdTbsIRS23od7CIWdsNvah78s/PWH29ag2+m9vQ/7/W7YuX2UwohuBCTwNyMWYGRVnkWwClhg4jwZScoFFulXYdRgsMwFzSYQqjbHLI6p0OCRP1OYvMup4GaO3VDDbngASC90CpEZ2LQ1PJPl4D3COUA0DHO5qomTN6uaOD3bcN132h/d2mllQI2hUYzFg7TCtMBfJy3ZxkpuuGafyUgJtnIIkhGwHk1grSeGD1y2kfPII2NMgkBXLzJOhUe4QdejlbDOR9pwU/Ree52TIBYOCSA3w61QRDHN9EbEV1G3hR81f+8pA/oPFwpHeor1N5ULRuYqJ4I/ADGKYJrzBH/FQNabiYwzlRRU7HdDtOBo3JTDDNh5GUUfUEWSoyQOl1SAcRo+5vwzGcFYZYgLdIqjCOlcO/zqXsAp1foRlC5tfOFapNO7ar1/YR2kbEpltCc41gYkqTkIPp0TqcxSDsMR0VxDkRTGWXFWxrfqj6dB8yQXLs3/djLWoA+YksNo2Scx37WgtNqYTotGtM1VQGMLckyJw8SDCCcLlzmUBYyoJEqKOaERTm9t23rKVa6R4hrYQesft9DJEy6LpwlOQdSYMchKQdaOXr0+Pvn19OxNvep/+evvl98UWuy1W0GtOrfYLp9cnOWkvlqf3xH6xhLdkm2rLLGFyraU7n4xWCyw7REf+Hb17N5ExcJ8joto2LoYXF6TQWt41w2H9TLF0FPYdyaKsZzG9j2yjEz/LsR0tErB26iXqvNybL1+KQPfluEauM17u7Z1S5mAk3riJg/OasETjuX2v+i7p1rg51v2P2m7n3oBdD17oLYDmkUxZvRgVfDsx9ohw/ucIuaeVle2jTta4O+8DduThEueYBzt3l5doZsnxzW89e08qlQQbfM/Es3KP1BLAwQUAAIACABnUPhIFvREU74CAABVCgAAIQAAAHVuaXZlcnNhbC9mbGFzaF9za2luX3NldHRpbmdzLnhtbJVWbW/aMBD+vl+B2HfSvdJJKVJLmVSJrdVa9buTHImFY0f2hY5/P1/iNDYkwDhVwnfP4zvfG43NlsvFh8kkTpVQ+hkQucwNaTrdhGc306RGVHKWKokgcSaVLpmYLj7+bD5x1CDPsdQO9KWcDUuhdzNvPpdQnI9vc5IxQqrKisn9WuVqlrB0m2tVy+xsaMW+Ai243Frk1Y/5cjXqQHCDDwhlENPqmuQySqXBGKCQvq9IzrIES0B0nq6az4Wc3tXp1x/QdtxwbGi3n0jGaBXLIUzy9S3JOF7a28OqzElOExD+ooV++UwyChVsDzq8/P4ryShDVXX1Pz1SaZVTQkPO6SK+c4RimR0/iuqK5CyBHkSOzlbBpad5670Hcl/9uY9pXLUST5TXg4VARU8ELFDXEEfdqbWZQr091mjnAxYbJowF+Koe9GSDfmK16a4JdT3uD7xxmfl3OU0PeVWiLmHZBuwjQ0NPWC7vmmXhuX5XeRFq2Dmld6en7aG/bWKPoZ62hz4LnsGjFPtj/KGpJXVlvmOuoKcrYK0gmT1mztqdOit5WtPwGu/5TtFhSpXBwlA4L7wEqlwcNbo2pOgopliyHc8ZciV/ES7ZPyNUJo4O9K7ZhlsrRo4ChjquCdHuaT9iOob96FIZNmT7s9A/rT1P0G7xmylDZGlR2p8lM504nh0T62QaDTNoT1o46Ae5URdySqa3oF+UEr6XJtoxilQIF4NVO1xj8DjychBHw0mO3SVD2Zd1mYBe2aJx6Jom1LW4gueFsH/4yuENss7oyjJibalY2Psk4+9N6SlcCwDTadE1QHtoLWUtkAvYgXBWT9G8eOxpsbENPtZut7iGDfrj6TQHHekBvJZ0m6JvlYMV4hkGCK82rmFGazm/hpElpnlZMPbdFu6nKNjL3TKj3gv2WKNwvRTcbO3HKbRK+nfyH1BLAwQUAAIACABnUPhIhFv6tL0DAADtDwAAJgAAAHVuaXZlcnNhbC9odG1sX3B1Ymxpc2hpbmdfc2V0dGluZ3MueG1s1Vfvbts2EP/upyA09GOtpH+W1JAdBImCGHXtzFawFsMQ0OLZ4kKRGknZdT/tafZgfZIeRduJ6ySVu6TbYASOjne/u/vdHc+Kjj7mgsxAG65kO9hv7gUEZKoYl9N2cJmcPT8MiLFUMiqUhHYgVUCOOo2oKMeCm2wE1qKqIQgjTauw7SCztmiF4Xw+b3JTaHeqRGkR3zRTlYeFBgPSgg4LQRf4ZRcFmGCJUAMA/3Ill2adRoOQyCO9U6wUQDjDyCV3SVFxbnMRhF5rTNPrqValZCdKKE30dNwOfjo8dp+Vjkc65TlIR4npoNCJbYsyxl0QVIz4JyAZ8GmG0R68CsicM5u1g5d7LxwMqofbMBW4T506mBOFHEi7xM/BUkYt9Y/eoYWP1qwEXsQWkuY8TfCEuPzbwWlyNep1T+Or/iCJR1fnybuej2EHoyR+n+xglHSTXryLfl348w8X8bDX7b+9SgaDXtK9uLFCRjcIicJNxiJkVpU6hTVhkc3KfCwpF9ijX9FowGKXC6qnkKgzjlWcUGEgIH8UMP2lpILbBQ7DHg7DNUBxbApI7dCVrR1YXUJwA+cBMTCs5bonXr9Z98TB4Ubqofd+k9adUUbUWppm2Dwoq0KLwtuildpEyY3U3DMZK8HWCU2QZYG5HGtORUC4xdzS9al1DNgzLpB/Z7vfnEi7lVyaUW02OFzz6Fo57fzWVxbM7z45L7pP9VdVCkYWqiSCXwOximDhyhz/y4DcHg8y0SqvpIIaS4zgDMiMwxzYUR1HH9BFXqIl3haFAOs9/FnyT2QME6URF+gM7xaUc+PxmzsBF9SYG1C6ivGZb/pu/zR+/8wlSNmMynRHcKw25IV9Eny6IFLZlR3SkdLSQFUUxll1Vie35veXwfC8FL7Mj12MW9BPWJKn8bJLYb4ZQW23GZ1Vg+iGq4LGEeRYEo+JByneDFyWUBcwpZIoKRaEpngfGzfWM65KgxI/wB7afH+E3p5wWT1NcdWjR81A14Lc23/x8tXrnw8O37Sa4ee//n7+oNFyU10I6tz5VXVy7yqsZ/XVQvyG0QNrccv2TOncNSrbcnr3ql+upO0rPgrdQrh7t1Qr8MesllF8PDw5J8N4dNlLRq065e0rnCSbZtggE/dbr47N4DJBguNa8I7HWp1bT60/qBXg2zpaQ79LL27t0Voh4N079XcJ3r6C5xwb6H8xSfc19T8fwh8ySA//SPNj9liDBFSnGdboyer67189j0rYf4kD/7R+9dl414nCO98qGyjffEXvNL4AUEsDBBQAAgAIAGdQ+EjjgzzrngEAACEGAAAfAAAAdW5pdmVyc2FsL2h0bWxfc2tpbl9zZXR0aW5ncy5qc42Uy27CMBBF93xF5G4rRJ+h3aFCJSQWldpd1YUThhDh2JbtpKSIf2/s8IgfofVs4quTO+OxPLtB1CyUoug52plvs3+z90YDrSlRwrWtkx690DqSJF/CR14AySkgB6mOv57k/ZlojVeYyI4zosY1qd8VcNnxQyxEc782JEKgDIlV4O/vELgNgD8ncNA5WHuoTqeTUilGhymjCqgaUiYKbBh09WpW94wOzCoQf6ArnIJlGpvVR54dH2IdXS5lBce0XrCMDROcbjLBSrrsy7+uOYjmzjctMHqKX2aWHcmlmiso3MSzsY5+kguQEg55H2c6gjDBCZCO78isC6hl7B/Ioatc5upIT250dGmOM/C6NJ7osDHaeHndjHX4nIKtaom7Wx0WQXANwrOa3uuwQMZL/o8L5IJluiMe6vf8hBKGlznNDqlHOoKcLlbb9nXvfFBT/hRZT4g5T2gdepJF4EnSgCYDmrLG0jGtdNIuQmn7Z5YrskBifnEKWdUod47o/WeEsFI4XRfNeGimo245yOYbxJyumoxfbqlOAZUztAb7X1BLAwQUAAIACABnUPh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BnUPhIsuC9bWQAAABlAAAAHAAAAHVuaXZlcnNhbC9sb2NhbF9zZXR0aW5ncy54bWyzsa/IzVEoSy0qzszPs1Uy1DNQUkjNS85PycxLt1UKDXHTtVBSKC5JzEtJzMnPS7VVystXUrC347LJyU9OzAlOLSkBKixWKMhJrEwtCknNBTJKUv0Sc4Eqn61Y+GzufiV9Oy4AUEsDBBQAAgAIAPeSU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GdQ+EiIplZk2QgAAOk9AAApAAAAdW5pdmVyc2FsL3NraW5fY3VzdG9taXphdGlvbl9zZXR0aW5ncy54bWztW81u48gRvucpGgoW2AUC64f6c6BRQJEtmxiZ0oq0PZMgECixbREm2QrZ0owWOuRFcsglyFvkXXLY50h1k7RIWZJJexaLYGmOB8Pq+qqqu366m4XphU+Or6xDRj3nJ4s51DcIY47/GPZ/h1BvQV0aTAISEhZW95R7x7fpF81/oJwG1JBZvm0FtsJHw34NDcUP6nbkrtqFt+ag2UCdJm7gLlJxS4GxS0m9lBQYUxt1pVc9EBHJDciC+Oy41F41M/oSoPkhCZjm2+RrX8pyp4eyM7gKLNsBvrDfbvJnl2jdqU3+oGa91WnhXUOWJKmNlJZaV2u7TueyI9cRrjVbNWk36DakhoTqrVb9sr2rdxotCd6Gl22Q0sSXbdTsNJsNddfADUAjWR6oDWXXkS7rdRm04e6lshsOB51aDdXrdamp7lptaTioIeCWQIYsdfkCSqo0kNo7eSDXuxIaKsPBsLnDKm4rLdRt4HattmsOBlKttl/c/ezSy7Wn5p5OspyvCDzqgqOjPLaqR4Krt1gHATCbxFu5FiPItzzyofLzv//58z/+U4ljUsRvwpGYkqVGRCBzfD+C96riJRkR2tPhn6Yjx/5Qma8Zo/7FgvoMTLrwaeBZbqX/+yhCYvvzIOmGBEVwD9aC7NV1xE9eWKwLohaec6AF9VaWvx3RR3oxtxZPjwFd+3YuM5fbFQlcx38C7tplR8FnFblOyDRGvIx9uMuf/LAVVKWQcPPamD+5kK41J26isSZ+CuD2Kl9fkQPoxgkdJqBynT/noCvrkWQd0JX5cx7jg5as1zr8eR3EyFcG7BJP8sZZdtfakiCrJCqKZ1F0tV4VjadVQB/5Ymdxrzv6GedSqDH+I7ewxp9cID5BrjCXl+JlE/NXDxjj18Na0vNACzg3XVxikhA5GcyU8c1E1j/PRuOr8WygXVX6SpSViKfl941292u91f6hV41xOSUZN/JolJWFhLBWLZ8s3ZyORzMQiEczHX8yK33+d2Ho+NYcaTqu9ON/FBYwmeK7Sp//nQd6O51i3ZwZI03FM82Y6WNTrMsIm1it9D/TNVpaG4IYRRuHfEFsSRCUZycgKHQdWwzwku34a5JDnzq+kTV9NsWGOdUUUxvrlb5Bg2D7ByHZWrMlBM/SCpHthNbcJbZQCyEixnl5Ae3iFIbgD1s6wEk9y/Ev8mifyveafjUzx+ORMcO6mlAqfezbSA0srqm4oKls4CnICCzYrd8Gn4noExKQ7LqFhVxrV9cj+DW5IdfO49KFX/YGayYYXDIhfg4gBA6eQtQZxv14qvI1BIXIQisrDL/QwM4ETdp1OWRrujKG0FTMlHyTi0lkg+MdfwGhQxYsh7wbbBjyFZ4Nxp8gxiE3xwVB44+Qkh8Lgj5jA3IIGzlgunynXck8I3gaJgmS5ODC4vHubpG1WACOr+bGoesQKHyFIU1ENoYXhTUZ+MdbcKQmj05keyQYFlu8PTobAqYENmxzOXRBGVKwyqPrx1vtz7OhrI2wOoNwU8f3M1NUSa7Us7bIpwxZ9sbyFwTNycJaQyZsYcx2bDHGPS9M+Nva+QlZLK4/38WlS1fxp+/eYFKm4B2xDI7IoAyOKSv2mna+bPEM3mgIj/WTVuRZgDebYChYl6fa+Nu4KHS8tRtV6W/hqGfjijrrVTvev1753fYLGGNEJXigQUUbOLQQCMNOzLcc2DzdQkBNH4K6SVTPoeDze2ghAfo4lqFT9A4xd7ByGUPuYEWLibjHA0Mz4bB1T+b89pEDLHI18tpxf/M7okvgGv6cqnPyQOG85BJrEx1kYO8S7s/j5dRRKbO1mJo5AsN1kPkYBRVIdR2P36Hyib29wclSRLtBZj73dO3aIrtd50nsCLDOa4+8PIc9BNQTVNcKk7iONqU/vdOQaIrTSO+k2AHiOUFz+yqVn+/ymIHlqXI9U2RdwfxGwfPZzY+D7OBrMjKN2UgecAmQJp7FFkvYhR/4PS+/rOhGoOKhDPLiyRvEChbL//79X/nFHNgTUVFM/WNROZD8vGriZ3l/0Skj4V9zyDHlQRYqXnIC4wtVAs1/vzI1CNBvcmWxom3Jox7/xJVLNaRA7EbZNGXl+gayxBBJQdcBnAULCrmRpx+h8ImzfqV/YwVPUDhNSt2igsTK89hkhW3YX3HXzHV8UhD+7p2IT97UJjNZVcXdH3LUdRZP0fZrwwUm/syHXPpYRJ5yLetQnQ9EEtthxWWKzS2pWlASovd9Qdgc3eueCfsPKq4FNZxlvs/4LKDuhH/ZevkpFxj4hzgI4z4L+JU+eUtzhEv6JfZd/8FyQ2BLkw5ZJ2DDhB8WY5FZ2iH3lOeOnZYbUw4Z76gL+4ISTSfNnx04hCnKQHz6TRnzTHphOVyz4qGU/BT1EKCTr+wlIEU9BBh8VxnDze4l6nAoDU0+yA2sIE3P4z3gIb6oUzFP8pbl4RaM+IfZMLVQMSHL6VGb9MXuaDoeiROa09IGV09Y3POfDzA3HDPfGoysQt53yND38Vs9H8A95jCXnI5uMQ3IwfSs+OuxDIidcSwFovbB4VJEVMS2K/KhAhcRa7HklT6soFjGhwpXGzVlTuFWST3j5awQ0hPlXFTzFE7M4jzQ51W8GIRGyX4e1Ku+WKde9ZyDerHY0/7z196cBBhCwCFJaGZpae5l8iXsThxIE5bYsSdG0wLYEmT7cEVKdKUImbASp6okqKKX9DgcLZnjkg1xY54UIbU256ffCyHJzoe2zEbkgaXLSEw5mgMpthdJEFe6fSgelMDUwEmYuJEdxUUjxbYdZs1DMfsjpSrZe/ZZfWQ3Soo0j/ZMfabswO3VI7qA99Ty96rpbRZK1JHGao5uK/p+QVfbH8qma9l0LZuuZdO1bLqWTdey6Vo2Xcuma9l0LZuuZdO1bLqWTdey6Vo2Xcuma9l0LZuuZdO1bLqWTddft+m6F52z55pSkKfpmjI9V891z1+g5boH/VY7ruKyWbZcf9WW6+uqfnsd1xhUtlx/4ZbrmaT7f+65HtIACvJO/m/u/wFQSwMEFAACAAgAaFD4SO+PBMGnGAAAi0MAABcAAAB1bml2ZXJzYWwvdW5pdmVyc2FsLnBuZ+18C1RT19YuHnvE66lwentaqwbSXttaHy0ipohAose2VKtSq5Aihl0P1agIUcIz5EFrb+0DiFURBSX1WqQlkC1FEnkk0VKJEGJUDBsIEG1IImxCTEIeOzvJ/hM89XnOuOfef/xj/P+9MAYjydrrm48155pz7qzM/fWHm+Jmz5o3KyAgYPa699/5KCDgj0BAwHTazBm+kc6vaw75XqbRP4r7a4DgGm7E9+EZ6pqNawIC6rl/cu/4o+/zf9v/fhI9ICCozf8/TUb78dOAgLUvr3tnzda8FOMghX/OkSAzS14HCsNW3/368xfN7+g3vBq6Z/cL8Npv3nyj/t03Sl5cfGzrrc9/+v4vZ19g7r4SuvuNvzbuCe7v39b9l43PV2zrEzRGYHmK0kaovGlh7i59MwlwLiuwSxxtKxqgy2BuztCBxhEVGRC7RslShq0qjDXSbyBh+QH+v4zzwlsDCXRg0N7udNEwO00XPd0/vp+WSaVQuGCYeOIjZPXk1PH48TpIC6eB4kTi5EBh9/C4q8Sd9Ixq/jT/55UbxwUm5y9zJB9Knnt4fXT25OSYl7RL/K+X5r4ETM6+dsk5a5LTjHby5OyIZZI/+N+c+sz8gu/ldkkY2/wt2SfATVWuxHp6ybrO5MORr9DWZke8PokovKfE3EoyKLb3n+5494hX2jo7f0GN+kb4JJkvfNew1oiG929WyOdvHiwpmST68vs3t2ZHr7qPf3ndFpXx7n1xPn91Y4LobCrTb6+ZR1Yk/G8Bvxy0F9OY2lHEwJMeD6MVILoyEMB++VPYQL4CNgI8qYC7uUMGKhswnLpHS0Y1YAZjexXKvFm19QHtU/0NSmKBTZArhkdPm5gGSoZGwjI8B3LLkeZcKTqYm2JloJABVHPry7gc/UmqALgG0PbGshvZ2ABdOejjNDhxcb0D+eGDn5pDQiYXePXKKlwK/USXmSDr2FlcnzbWCpkJeCmxvS5ZJNDYJ7rjpeZmpn2PtxxUArTFmspE2IFk6xqo5MjYDJakzr2t6gPwAbGLmsyZlAUwlWg9GQ2yxG6WhBh4ayxFBqXDSefRGxGHrjNZXsYWxH5hmzReTR0emli5LvvhGnmElbbmGT0s+CQfNlzUy4MLmBSg24XURca+RTJUvjrJ5NK6cRHh88S2PcKQ+C223ooU3ulUJkV5lcIznZMlvDp3ktSmTGlsiTbNfmtLPEXa+mXv6AE4bejIp5P2WtnhEbbLPZxfF8s1IC+wIsyQdzKMNEsLu5Ia4bg/D/hkogkeWR/CJ0TPRLd/cRGU6cnZSmnb5X22V8XYTvihMo2p6JGdCF04Mv7Qk7Z0vpId22b7emHlxdANVsi3COzoC4Jwgk6u1pCxbdgKSaKF9bMNVXkdfa5VfFlCj+z4W02jOVlFoN+f79yyyGbtO3SLsHWc85c1QvwmekDdl9CY3aiG8NTo27uUsY4BG7wEIfa5PHsxdCnJtJHLr+W+Scn8v/fO/6qA6zaxiWUaVWu8dtUHYeIsmwnzmi5dHnbksLkGB4P8yEQ8ZsaTwVZLp8oXkXIMhCMlW9k0gyOPDeY+5ENBulauk9FcKWBGnGwy3vy5uQi8ufPvjnPwLS0/a+59D7v2vdy5mPLeffIRd5dL1pd9dz8QPfskZOKuY9DEdkzufddREnI0kjm6hdfs8oW+/Ybn6L+TYPDbIZBlTKPlndAZlGfWr1qP2QAs23aDy54Y9Zm/iuQ6S2q2XiXe3wZzs2KvOssXGDSeQQ0leHVUkG7mMak+YiL0vaiPdNAR6fq4N6QyC7oYS+GM03ktMPbxVakBGYOY6mqSZyQaFEc9RiethKTOfLkz/O6OmOl2OeC12JxLQqpsnqzui80h1GrTY7NJuct5SHMYIPUkHYuapfvqmJ10djlPLBo6Lpz+keRNvHSII34zsBrHduDDODweemUOsJRUOXHR1hWh3I7hZ6mpreNyqdZhGSM/IHs3AqBPdAC0eYcyTymm7Sk+gzhxcWSkVnyMlsyl6GSKNYtk1bgEepHizCIODwTwYTxzuS7VklqnLJPG39Ru83okZdI2h2Xlo5Kmc/Qw+wvF5hUaoWduLeK0nZ1lSeKj+OTDbSMM4d6gWgS1eZF6q7W2niDn1leyKmjJYVR47mc3teX3zfkcZPtemyZkP7s6qArp6rZ19RgbPizDfSVcsDnoB7XI8NWFdoiJGbkvXC2zZidEXdejGbyECrwvGH3AXYs4IrGUXFLOJx4eTo1pz3ROOtX+GZTqEjBqXwbvRvM20n9/Wb5mtyevsM4YkUzf3gnpCi+wi9YcT+1mZ3XKNCuW6VDD9ZY344b2HD4SqrMUpLLwCTqHbN5uESZbW/q7y20KAehjHfVZQNCatDf6sa8Kcd9kbui8IZz3gdUXe+v9YtHkIl1qInLAkg1rxwNr3PNEPICBS9aOuloknfUE6SFL+iK8iIU+8K/TqyT66ye1u71vFOLWdzP0o4xdad4YiDCzyrisgqtwAMoeOWBlQT4H+RsZWdpD6BXcyWa1epa1EIdyijrBRtcJtUMuM6Seoz63nkZGcpdLy3qu9o/M+PhRDpcaZvQa7zVwzsE5K/pLTiVJMEZyyfdRVwXUbn2qiGQiJLfdZfDcvWm7O8uguxU6qP7LvgR2lwe2aNOlevdL6GeJjL90SquRXHqHVI7E/uwJ3RA5+/zvu2pVNrN0Yvcx5c2hoPNq6jFaxGSQPrWmzJzAcCdPH9vYlrbr37W7/wmEMVJVJkjJ15VGS49m/WopiJFCLQ9zhMAXtgrIGrc+EuS9EIjb8kS4+k8em3+5xQclDNscjnkOWYq2SAtssNQLk6X3/iQNiNFbCqKk1daCaKms+hGF5wBM82jHQl4r47evFxYe7DSZ3Smmmodhlmiv55amzt6/FBEPPZQgK79nyfYvH59Z892MlecED/LlGf683YWpo49O+Ox1z71gbFkg2UM39DY/IsTe79dFXWPByZrfviciHfHHsYEo4eOUjphtvUVg2U/8BwXA3ZoZ5Z8yY9/WwjufYDIX4CqcjJNPMGiHUiMkKeemyE6RnSI7SbbgsNmWikd7G0fTCzBLGGZ5needqNbkqb3mo8Gsu2t1MO0ID56Od16yySNZEhSxLo0nIsPz8bmoVzrxgTQrHXPFvftIMZcwe0WHk7HPl0N5zl8XCrAh9wjPuwexi5cGdtcRtg2ZDpf/PGqL7LiczaqsIALepHGbsmGfhhp9MYOkWYR3DDwtY/ROpqea46rmg0zdEkg6BP/Y6wlRl5Qhz97QIKc1TaFvQQ3robyTUqVMl/rzKN2QajEiQvdK2IaGZ4mJJKqEjeb3qC3ZiNDWWAuFIRLkACQbYpivzAGJaJ8yhbQLOyDiqtmtoi3/QJMiEJ7LRzfXH02Pk12YoVjKUUC63Sczr3fdsZSSU5q8OCR1ukXHpLC9S/FSD25RoJIwy7C61XNjBmxO8pbzOMU/LErmVDJ30dgSJmar7+EVdDgAU0tIklXHZLKLmF0MliSenY5EQbBFt7c3VvS0nUOHqZKMuCvrhJWvNdeGR8gBOk7R89JJ7c6SUjh160FjStA5WCs48zYgaIfc/SLSt4S4WzZDx+YsTHiBLd2HRfZKWj1M2IbYPkVgBuYx5LdkPVJaq1YfLQJl9pwSUAV3+1J8adQ2AQRSj+u/Lwc1Jcdglt0SN3u4YRMUsQ26nlQMqqEqI696L9qYYGpg5aP1EGx1JMCsoU2UB3nor2TC9Ve1cH1spxZOlLwZpyJcEjia1pUIkK4+3A6rQ+Us147ZDb9kYDFw+FEjug+Q7GGKR5SOHPgp1zXW4QD6vQEvm49GC4eE+IU+7S9ne4icZ9YE1SCZwnbFTk+aJ+1DBT7qsLJcUcY3Z3s+Pmgb68XthSApO2PMFR6IZNfy8C2l3CTleUUZhBoMfLY+jR0Lw3LRTvU0p/HmI4ktYfrG5ZJQ9cEiEFl6y8j9w9V66zlqTo7SuZ0md2iCTkVt0t9t6pTVha+Q3TCaytyMxKgsARhGGrcbpAKZAYZS6e9QuEpuBS81YTa46FC3Oy/qQgbmuFpPAHg0jYQo/dJG7WezaP/I0p8ydWbVU8JUmG3Ls5+y2C6meMPTSz4XCPsHftwOyW9NkZ0iO0X2n5DtNJdqXfV4tN7Ci5b1PHItFhk+qnt/Ou6Dx7+P8GVNWeeZGSuPP14CpzDN7yrZ//Og/Ikq+pzEUgpu96VU/OK4+bfNxzVqJJb4H3EDsMijAjwvBC5M5z/gvWmRrInmq61xtxaSkI5o7Icq6JGLk8tBNk6NTI38iyO+mkjjbI8UVBaMN/Gplfn6/j+Fte43vBnpOKlk6kd/qq5sZjhaNCyj3ajOHbLc6wRRtqTEqLVCFd4BxFBw6ml6oozB5lCAx/EisNmW0t6+sDLvN8b5Lsc6JLOkPrjBvWqc+sYgkXgIKgPYiEvHMjEN0abWibzEh1/B+9PneC5TMc0yUs2TWFugivZ25rl9xNc5g8IQIv3q9rYx79wqhB0pThez0Xr6n1NMDSkp6aT45j1MhbKhsq/lvR6jls4cYg/YzJZ6NRYrBFC7mZv5yN7yVyNrOPq0ksMOy9gNpj6N+BbHfUmCW2rtu4DYcdEi5TcUmvxypMbuPwoonkYAUkClLAYda4BMR7VUXwXIYp9iqheT4nwlXwkTG01TfrdCI5QcZ+YX/wibkTQvUS6rU5bx0orBqNt6OZzW5UgCtGe3P9jr+9ffL9sJsiu4+Q7le3Wdl7OKj0W9r0frzMsDB4yry9dSfSorHB0iMLNVoSw7qLfb0ooUFpbVWtfzUjm3w5E8uAJnWN3s+W4mwk67V9cO+aSw0I0kje8+f+8Tyt4yZ8/+2rG8NVEXsZ7+Q9e0iMAeZj6t+HTa8ECimKihovBeD5EUv62OKw071IPbCEWkQldbWG6XWyX7mBcG8MJMsaMPI1i17/5EuKUdwi2ApN9wwnRaPnaxx0W2Oc7eFRIyBRadOw9xGbnLrl7OQrugdNiBFPXgWGTV/uYw/FGAyr5m1EJQKTZ/WC2qU4qwfnzZI1/u+4s2TwkIA3zlKxGHruwU183bDC1rrlxTrtvfPGPAww3rlaR7ZhYyo+RrIkgyrw3ZoCLUDq2QCJQNQws10nmANTU9UMUccFnHZdBSaQ/hGQPvQLQ9Q9rudtnXGs9+/LgVWjRmQuAVXKjjZ1wkJEczC7vuhB/qOHZ22B73Yu1lgkaIHZgR9aXAoSbSs1GXOw82tI5LvzSafOUrV0rssWvrLNp90h4m5rt52OgzPuyaZ4Vs4Y6DGUFXUK71R/Ljvh06TLpYlfqEwxeB/eT/85HQLCYFu4KxIsUpXPYTFj9mzkYBq3RE5wZR2Fz78LTlNV8yPb1cMrSiNgOgMVnMJzaxI1oyJGGhjI8pykzKAngjqKxk2ftgqLq6ktHJfTXv1yfmB7u6oBHdnJS8Oy4d4aLepLEJcinS2riGh8ctx3xJPWfcbDtJrWxqzoZ7bKA8p0h1lvzEZoj23fQcmK42E1ja+ZqL7JZQ8RNO0SSDDL5YNeqPC+wo/wFfMcjNe8rTG13BaQmgsn7yfMgbnK67W07TlNQzJmqeClcIXtHJ6ytvG7VTRUMTrrE+Kk8cClhPnmdceDq2rcp5nJXCWcOaGpka+Q8b0Tk7D3jaSO6205ybN+H/P84bpwBTgCnAFGAKMAWYAkwBpgBTgCnAFGAKMAWYAkwBpgBTgCnAFGAKMAWYAvy/CtAg13LHu5YcmdBb3tv6YBRw/zYHlGAek+Zk0qsjmFx9OPJ//X6ueSkEcP4yR5DCsqmi6d++SqFovmidrVKc+Bd7GwNuP3v/sDKA+skks4CV0//l9sjL0V5UiqGTVwtFx//9BB/ItGkeIPUYaYCnj+fpUx0iue/wAbQRaGFYOhbio5BsHVQGUNliFW+yRfT29vECpscFSdm2IYdEhIvBJyA2PUTx3O8svXZHIoO4HLdWdwn5UQ62uKwxP8Yzf3seqhEZPW4l5laVSSaqIsVef9cpyIZFbLg/juS6ESk+bc33IgaNU+PdwnPdotDUXnqHLF0jLMW6erQSREEbsgltrgKPgdGt+U70G30DtwBDNRpvFP5WsqcoX5kR6GMfmu2IlRAzlAyKBRZ4Y4L/R1wt3vkZ/mLohRqRabA5G94Iyu+8DfDWAq4zeNcZGHBwtTEWDoqjWDlWHnKSl59aqPiM7ml439+lxdDurzSVSfWoXtujtpjeDSpHhDaLnbVENSlBFldOSmO73S2naBqJJlk3oDzhGMvxr9HmLI02jcCMeauGpPwps7bzuaUcRTif0ZUYlKtadlyZNRCUgtSP67Tm2xaOw3j4pNLVdZkADAUfi7pgIPGZUYFWm3JfsQg+gDh2xD6/StZlbNjKuRfIOY/bX1bhLTnlirIoz6eMh5Zx9DYHsl0Lq81FCD22JcTPfGs79HwdJxZNkd3EmYTT+zfGWG3Go9gGOzaW+UMX4DibJ2mtLC2fPjKPRP91O3cdbFobVIFS6/WmFo4w0hMSZaMPyxFHFmNg3g4RWMAXhyhPkGQNar8/hX5htk2re6WWoU4kNuxHu9rWB7HhvtJTgE2ZUQyiryz3KXFiTyw7Cd/AcK/IGJrIHV5DkomJGS5X6Ds2T16QyuDvn877uAgM3j17h0ottGuhxKAMJKcNVvNdVMcyGTSqXaiFxXxipN+P2/7GZK1Om8kfEg5L17O7UzPzFLzGJE9t/LUlnKxLOfeGvF2Qzx1v/GEPGgGILGYYUMfDhno93CPb1sxD+j0h+deVB0Du/X6h1sbQfmezKUVjf9lnmYPNZWbCIZUt4m+OzOvJ2JmzO0nfHAhFpPSSwzBvo7fh4+lpJRWI8jWZmXAYDH+bQ1mgs7Ms2n1xClyMyNSAXy06J11QzSxxF+STgG/v9xXV7fTJG/Vp3Wb4dZSjK0giZXxCc+W1Zls4sBtydc9LhtSZ97bT5NQKAUTDDiannaBw1d6G5LV7JESO8UuF25AiJp722TdVsMaRIjmeEcD+UOXQWiCOByKHtd77ZT7R0aSkeOy+/TOfpgSXACLWBkm8hI0e+MjWNGmiF7VL9ueoHKmdr9jODaFDjpQCm4psatWPpzBGqiJZraN0/0aOWdpOvj1WY5KRnAdJF60hXtfh5kpVOcuYBrSwNxC12aWgXGQAk4hoNhbOV/rbue+dfwn4rIEvwUNflXv0NK9+PoiJNagYxkcf9u04XQMgMlW0pUtYaPNWVoY/2By64px1imLzXOwP5n8QdJ5PwqykMHwD+cHVfqdfMb5aRAOwQyyh/3f3o6zCSB8PMnL2mRoRTQYZOYX8LQ8A267uIMT1+H/xNervNFAFkpyXW1pNLFOL6yee6ydY9tKOHYkskl6ZT0nnfLGaDehMVkhlIGFIy1CkRujxfPSAVLO1jsaCR6kcOxUM7HH3HY1ErsYRMz0nmPsk8bb6QihBw/UJkYhYAatjUVyfOzhdl9rDKVwin/a2phI7U7eUMw57UxN58/2G3xEuGR+OSNZYKx3HDqa9hq8wbWEtvZ3tswOxJRvFD/YfJwX6Ya8ImE01rgN/fLgR5itJmNvGff7H93quxbt/jd/uMeMxs4rk1ZIsJxD/0TyMD7usyAyokwDjcb7FrKX+LMjcOuh96XNmPvps71INFQ0//sCqULE7eI9OmTfI5SPgKkyhcSsamfmYHfCoALFLB3h1mQPaG+TZJQN1LnYT3udcUVv/rkL+bi3c9qEnX8h2VXNcLmmNJCSRhHTES/bUyqF0vPVOMMc5KuO4ZZqJlaHBqt6rgzWmMnQzi1S59oHvwf6W8/F5CVsIPVUeLXs4jv0DE8eV7N03nKFyyD0/SvDKM64Bf6oI/tac3eZknKyp/64lQRPmOOtixxx6RI1RWdCwX41slIf63scM/T4xFcVfX1Xmxj2yhHj37UA5drvHpx0gCb+lk6MiA2c/HGvKV1IOhnK5v7N3OmWkFHa8pNRC/13pJpPZZsyboY4akDf8NtnjEbwRPZBt8Xf4kn0ZVwoEFcT0e70mzLtx7YJctImHNllQHZvpgQESbLzKPc07+3eF5CwuSJNF9F67k8J7wfGt1Pkt2VSgQTu/azzCVTh+Ir54D5O4dWEA9lXJKGpdMyzr4lJYmybdccSXNumkg0bcuCHpAOAZJYMcOwy6O8FjqbDlOy5z2BWO9DJ5o6mTWb0M9k3PElDPn25bpPxGHk7geNO8cA8Cs/M8xRpnMcwJidbsypssCRYvLAbLfuvmeSdUqAbz8pNFGYOvAWU0/pA/YQa8PPefFQp5Mv/TCCz3H+Rw6vVcKJfp02aJZuZkgbEnM5clw3yrcpz2zGRdsKKpRaJdbBm7jxa9N17XZ3OWe3wpP/73R0lsHK/lR7ZDY345/P3biZLnJy80+p9F4cEEAm/w63hZSFLAOM0/vO7dTe8I/vrJ5/8GUEsDBBQAAgAIAGhQ+EgrC8BtSgAAAGsAAAAbAAAAdW5pdmVyc2FsL3VuaXZlcnNhbC5wbmcueG1ss7GvyM1RKEstKs7Mz7NVMtQzULK34+WyKShKLctMLVeoAIoZ6RlAgJJCJSq3PDOlJAMoZGBujBDMSM1MzyixVbIwMIUL6gPNBABQSwECAAAUAAIACABnUPhIDmokTmIEAAAFEQAAHQAAAAAAAAABAAAAAAAAAAAAdW5pdmVyc2FsL2NvbW1vbl9tZXNzYWdlcy5sbmdQSwECAAAUAAIACABnUPhIs5FTHuYDAADcEAAAJwAAAAAAAAABAAAAAACdBAAAdW5pdmVyc2FsL2ZsYXNoX3B1Ymxpc2hpbmdfc2V0dGluZ3MueG1sUEsBAgAAFAACAAgAZ1D4SBb0RFO+AgAAVQoAACEAAAAAAAAAAQAAAAAAyAgAAHVuaXZlcnNhbC9mbGFzaF9za2luX3NldHRpbmdzLnhtbFBLAQIAABQAAgAIAGdQ+EiEW/q0vQMAAO0PAAAmAAAAAAAAAAEAAAAAAMULAAB1bml2ZXJzYWwvaHRtbF9wdWJsaXNoaW5nX3NldHRpbmdzLnhtbFBLAQIAABQAAgAIAGdQ+EjjgzzrngEAACEGAAAfAAAAAAAAAAEAAAAAAMYPAAB1bml2ZXJzYWwvaHRtbF9za2luX3NldHRpbmdzLmpzUEsBAgAAFAACAAgAZ1D4SD08L9HBAAAA5QEAABoAAAAAAAAAAQAAAAAAoREAAHVuaXZlcnNhbC9pMThuX3ByZXNldHMueG1sUEsBAgAAFAACAAgAZ1D4SLLgvW1kAAAAZQAAABwAAAAAAAAAAQAAAAAAmhIAAHVuaXZlcnNhbC9sb2NhbF9zZXR0aW5ncy54bWxQSwECAAAUAAIACAD3klNHI7RO+/sCAACwCAAAFAAAAAAAAAABAAAAAAA4EwAAdW5pdmVyc2FsL3BsYXllci54bWxQSwECAAAUAAIACABnUPhIiKZWZNkIAADpPQAAKQAAAAAAAAABAAAAAABlFgAAdW5pdmVyc2FsL3NraW5fY3VzdG9taXphdGlvbl9zZXR0aW5ncy54bWxQSwECAAAUAAIACABoUPhI748EwacYAACLQwAAFwAAAAAAAAAAAAAAAACFHwAAdW5pdmVyc2FsL3VuaXZlcnNhbC5wbmdQSwECAAAUAAIACABoUPhIKwvAbUoAAABrAAAAGwAAAAAAAAABAAAAAABhOAAAdW5pdmVyc2FsL3VuaXZlcnNhbC5wbmcueG1sUEsFBgAAAAALAAsASQMAAOQ4AAAAAA=="/>
  <p:tag name="ISPRING_PRESENTATION_TITLE" val="精致极简高端黑白灰商务汇报大气ppt模版"/>
  <p:tag name="KSO_WPP_MARK_KEY" val="b313f924-d920-463e-a3ca-c95cb37a607e"/>
  <p:tag name="COMMONDATA" val="eyJoZGlkIjoiMjhlYzVmYjgyN2E0ZDkxMmY1NzNhNjAyNmMzOTIwMj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Calibri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1100</Words>
  <Application>WPS 演示</Application>
  <PresentationFormat>宽屏</PresentationFormat>
  <Paragraphs>139</Paragraphs>
  <Slides>13</Slides>
  <Notes>31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黑体</vt:lpstr>
      <vt:lpstr>微软雅黑</vt:lpstr>
      <vt:lpstr>Calibri Light</vt:lpstr>
      <vt:lpstr>Calibri</vt:lpstr>
      <vt:lpstr>Arial Unicode MS</vt:lpstr>
      <vt:lpstr>微软雅黑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精致极简高端黑白灰商务汇报大气ppt模版</dc:title>
  <dc:creator>tianpc</dc:creator>
  <cp:lastModifiedBy>楠木</cp:lastModifiedBy>
  <cp:revision>197</cp:revision>
  <dcterms:created xsi:type="dcterms:W3CDTF">2016-06-05T13:58:00Z</dcterms:created>
  <dcterms:modified xsi:type="dcterms:W3CDTF">2022-11-11T02:51:52Z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264693D73EC8436F8546C0413FECAF53</vt:lpwstr>
  </property>
  <property fmtid="{D5CDD505-2E9C-101B-9397-08002B2CF9AE}" pid="3" name="KSOProductBuildVer">
    <vt:lpwstr>2052-11.1.0.12763</vt:lpwstr>
  </property>
</Properties>
</file>